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79" r:id="rId3"/>
    <p:sldId id="280" r:id="rId4"/>
    <p:sldId id="272" r:id="rId5"/>
    <p:sldId id="258" r:id="rId6"/>
    <p:sldId id="273" r:id="rId7"/>
    <p:sldId id="260" r:id="rId8"/>
    <p:sldId id="261" r:id="rId9"/>
    <p:sldId id="275" r:id="rId10"/>
    <p:sldId id="277" r:id="rId11"/>
    <p:sldId id="278" r:id="rId12"/>
    <p:sldId id="27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937D"/>
    <a:srgbClr val="B12F0B"/>
    <a:srgbClr val="F9DD8F"/>
    <a:srgbClr val="FFFF66"/>
    <a:srgbClr val="FFCC66"/>
    <a:srgbClr val="824026"/>
    <a:srgbClr val="E3DCD9"/>
    <a:srgbClr val="CCBEB8"/>
    <a:srgbClr val="2A6C58"/>
    <a:srgbClr val="3890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8" autoAdjust="0"/>
    <p:restoredTop sz="86450" autoAdjust="0"/>
  </p:normalViewPr>
  <p:slideViewPr>
    <p:cSldViewPr>
      <p:cViewPr varScale="1">
        <p:scale>
          <a:sx n="84" d="100"/>
          <a:sy n="84" d="100"/>
        </p:scale>
        <p:origin x="-1044" y="-90"/>
      </p:cViewPr>
      <p:guideLst>
        <p:guide orient="horz" pos="2160"/>
        <p:guide pos="2880"/>
      </p:guideLst>
    </p:cSldViewPr>
  </p:slideViewPr>
  <p:outlineViewPr>
    <p:cViewPr>
      <p:scale>
        <a:sx n="33" d="100"/>
        <a:sy n="33" d="100"/>
      </p:scale>
      <p:origin x="0" y="24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0"/>
    <c:view3D>
      <c:rotX val="30"/>
      <c:rotY val="34"/>
      <c:rAngAx val="0"/>
      <c:perspective val="30"/>
    </c:view3D>
    <c:floor>
      <c:thickness val="0"/>
    </c:floor>
    <c:sideWall>
      <c:thickness val="0"/>
    </c:sideWall>
    <c:backWall>
      <c:thickness val="0"/>
    </c:backWall>
    <c:plotArea>
      <c:layout>
        <c:manualLayout>
          <c:layoutTarget val="inner"/>
          <c:xMode val="edge"/>
          <c:yMode val="edge"/>
          <c:x val="3.7248416542349796E-2"/>
          <c:y val="0"/>
          <c:w val="0.96275158345765022"/>
          <c:h val="0.90687895864412615"/>
        </c:manualLayout>
      </c:layout>
      <c:pie3DChart>
        <c:varyColors val="1"/>
        <c:ser>
          <c:idx val="0"/>
          <c:order val="0"/>
          <c:spPr>
            <a:solidFill>
              <a:srgbClr val="FEC1B0">
                <a:alpha val="55000"/>
              </a:srgbClr>
            </a:solidFill>
            <a:effectLst>
              <a:outerShdw blurRad="50800" dist="1981200" dir="2700000" algn="tl" rotWithShape="0">
                <a:prstClr val="black">
                  <a:alpha val="19000"/>
                </a:prstClr>
              </a:outerShdw>
            </a:effectLst>
            <a:scene3d>
              <a:camera prst="orthographicFront"/>
              <a:lightRig rig="glow" dir="tl">
                <a:rot lat="0" lon="0" rev="900000"/>
              </a:lightRig>
            </a:scene3d>
            <a:sp3d prstMaterial="powder">
              <a:bevelT w="25400" h="38100" prst="coolSlant"/>
            </a:sp3d>
          </c:spPr>
          <c:explosion val="12"/>
          <c:dPt>
            <c:idx val="0"/>
            <c:bubble3D val="0"/>
            <c:spPr>
              <a:solidFill>
                <a:srgbClr val="FF0505">
                  <a:alpha val="54902"/>
                </a:srgbClr>
              </a:solidFill>
              <a:effectLst>
                <a:outerShdw blurRad="50800" dist="1981200" dir="2700000" algn="tl" rotWithShape="0">
                  <a:prstClr val="black">
                    <a:alpha val="19000"/>
                  </a:prstClr>
                </a:outerShdw>
              </a:effectLst>
              <a:scene3d>
                <a:camera prst="orthographicFront"/>
                <a:lightRig rig="glow" dir="tl">
                  <a:rot lat="0" lon="0" rev="900000"/>
                </a:lightRig>
              </a:scene3d>
              <a:sp3d prstMaterial="powder">
                <a:bevelT w="25400" h="38100" prst="coolSlant"/>
              </a:sp3d>
            </c:spPr>
          </c:dPt>
          <c:dPt>
            <c:idx val="1"/>
            <c:bubble3D val="0"/>
            <c:explosion val="31"/>
            <c:spPr>
              <a:solidFill>
                <a:srgbClr val="F08A6A">
                  <a:alpha val="60000"/>
                </a:srgbClr>
              </a:solidFill>
              <a:effectLst>
                <a:outerShdw blurRad="50800" dist="1981200" dir="2700000" algn="tl" rotWithShape="0">
                  <a:prstClr val="black">
                    <a:alpha val="19000"/>
                  </a:prstClr>
                </a:outerShdw>
              </a:effectLst>
              <a:scene3d>
                <a:camera prst="orthographicFront"/>
                <a:lightRig rig="glow" dir="tl">
                  <a:rot lat="0" lon="0" rev="900000"/>
                </a:lightRig>
              </a:scene3d>
              <a:sp3d prstMaterial="powder">
                <a:bevelT w="25400" h="38100" prst="coolSlant"/>
              </a:sp3d>
            </c:spPr>
          </c:dPt>
          <c:val>
            <c:numRef>
              <c:f>Лист1!$B$1:$B$2</c:f>
              <c:numCache>
                <c:formatCode>General</c:formatCode>
                <c:ptCount val="2"/>
                <c:pt idx="0">
                  <c:v>30</c:v>
                </c:pt>
                <c:pt idx="1">
                  <c:v>70</c:v>
                </c:pt>
              </c:numCache>
            </c:numRef>
          </c:val>
        </c:ser>
        <c:dLbls>
          <c:showLegendKey val="0"/>
          <c:showVal val="0"/>
          <c:showCatName val="0"/>
          <c:showSerName val="0"/>
          <c:showPercent val="0"/>
          <c:showBubbleSize val="0"/>
          <c:showLeaderLines val="1"/>
        </c:dLbls>
      </c:pie3DChart>
    </c:plotArea>
    <c:plotVisOnly val="1"/>
    <c:dispBlanksAs val="gap"/>
    <c:showDLblsOverMax val="0"/>
  </c:chart>
  <c:spPr>
    <a:scene3d>
      <a:camera prst="orthographicFront"/>
      <a:lightRig rig="threePt" dir="t"/>
    </a:scene3d>
    <a:sp3d prstMaterial="matte"/>
  </c:spPr>
  <c:txPr>
    <a:bodyPr/>
    <a:lstStyle/>
    <a:p>
      <a:pPr>
        <a:defRPr sz="1800"/>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A681C9-8E65-494F-8364-184E4B9B8A9D}" type="datetimeFigureOut">
              <a:rPr lang="ru-RU" smtClean="0"/>
              <a:pPr/>
              <a:t>25.05.2011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A93CA2-46C2-4F86-9042-48E82EE4246E}" type="slidenum">
              <a:rPr lang="ru-RU" smtClean="0"/>
              <a:pPr/>
              <a:t>‹#›</a:t>
            </a:fld>
            <a:endParaRPr lang="ru-RU"/>
          </a:p>
        </p:txBody>
      </p:sp>
    </p:spTree>
    <p:extLst>
      <p:ext uri="{BB962C8B-B14F-4D97-AF65-F5344CB8AC3E}">
        <p14:creationId xmlns:p14="http://schemas.microsoft.com/office/powerpoint/2010/main" val="4122716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CA93CA2-46C2-4F86-9042-48E82EE4246E}"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CA93CA2-46C2-4F86-9042-48E82EE4246E}" type="slidenum">
              <a:rPr lang="ru-RU" smtClean="0"/>
              <a:pPr/>
              <a:t>7</a:t>
            </a:fld>
            <a:endParaRPr lang="ru-RU"/>
          </a:p>
        </p:txBody>
      </p:sp>
    </p:spTree>
    <p:extLst>
      <p:ext uri="{BB962C8B-B14F-4D97-AF65-F5344CB8AC3E}">
        <p14:creationId xmlns:p14="http://schemas.microsoft.com/office/powerpoint/2010/main" val="4071352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CA93CA2-46C2-4F86-9042-48E82EE4246E}" type="slidenum">
              <a:rPr lang="ru-RU" smtClean="0"/>
              <a:pPr/>
              <a:t>11</a:t>
            </a:fld>
            <a:endParaRPr lang="ru-RU"/>
          </a:p>
        </p:txBody>
      </p:sp>
    </p:spTree>
    <p:extLst>
      <p:ext uri="{BB962C8B-B14F-4D97-AF65-F5344CB8AC3E}">
        <p14:creationId xmlns:p14="http://schemas.microsoft.com/office/powerpoint/2010/main" val="1876800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88066901-E83D-4350-BA00-F06CD7C4F539}" type="datetimeFigureOut">
              <a:rPr lang="ru-RU" smtClean="0"/>
              <a:pPr/>
              <a:t>25.05.2011</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4F8F6453-2D69-4099-BDA5-83BA9C3914E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8066901-E83D-4350-BA00-F06CD7C4F539}" type="datetimeFigureOut">
              <a:rPr lang="ru-RU" smtClean="0"/>
              <a:pPr/>
              <a:t>25.05.2011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8F6453-2D69-4099-BDA5-83BA9C3914E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8066901-E83D-4350-BA00-F06CD7C4F539}" type="datetimeFigureOut">
              <a:rPr lang="ru-RU" smtClean="0"/>
              <a:pPr/>
              <a:t>25.05.2011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8F6453-2D69-4099-BDA5-83BA9C3914E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8066901-E83D-4350-BA00-F06CD7C4F539}" type="datetimeFigureOut">
              <a:rPr lang="ru-RU" smtClean="0"/>
              <a:pPr/>
              <a:t>25.05.2011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8F6453-2D69-4099-BDA5-83BA9C3914E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8066901-E83D-4350-BA00-F06CD7C4F539}" type="datetimeFigureOut">
              <a:rPr lang="ru-RU" smtClean="0"/>
              <a:pPr/>
              <a:t>25.05.2011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F8F6453-2D69-4099-BDA5-83BA9C3914E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8066901-E83D-4350-BA00-F06CD7C4F539}" type="datetimeFigureOut">
              <a:rPr lang="ru-RU" smtClean="0"/>
              <a:pPr/>
              <a:t>25.05.2011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F8F6453-2D69-4099-BDA5-83BA9C3914E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88066901-E83D-4350-BA00-F06CD7C4F539}" type="datetimeFigureOut">
              <a:rPr lang="ru-RU" smtClean="0"/>
              <a:pPr/>
              <a:t>25.05.2011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F8F6453-2D69-4099-BDA5-83BA9C3914E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8066901-E83D-4350-BA00-F06CD7C4F539}" type="datetimeFigureOut">
              <a:rPr lang="ru-RU" smtClean="0"/>
              <a:pPr/>
              <a:t>25.05.2011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F8F6453-2D69-4099-BDA5-83BA9C3914E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8066901-E83D-4350-BA00-F06CD7C4F539}" type="datetimeFigureOut">
              <a:rPr lang="ru-RU" smtClean="0"/>
              <a:pPr/>
              <a:t>25.05.2011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F8F6453-2D69-4099-BDA5-83BA9C3914E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8066901-E83D-4350-BA00-F06CD7C4F539}" type="datetimeFigureOut">
              <a:rPr lang="ru-RU" smtClean="0"/>
              <a:pPr/>
              <a:t>25.05.2011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F8F6453-2D69-4099-BDA5-83BA9C3914E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88066901-E83D-4350-BA00-F06CD7C4F539}" type="datetimeFigureOut">
              <a:rPr lang="ru-RU" smtClean="0"/>
              <a:pPr/>
              <a:t>25.05.2011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4F8F6453-2D69-4099-BDA5-83BA9C3914E2}"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8066901-E83D-4350-BA00-F06CD7C4F539}" type="datetimeFigureOut">
              <a:rPr lang="ru-RU" smtClean="0"/>
              <a:pPr/>
              <a:t>25.05.2011</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F8F6453-2D69-4099-BDA5-83BA9C3914E2}"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5" name="Прямоугольник 4"/>
          <p:cNvSpPr/>
          <p:nvPr/>
        </p:nvSpPr>
        <p:spPr>
          <a:xfrm>
            <a:off x="755576" y="1196752"/>
            <a:ext cx="7786742" cy="2862322"/>
          </a:xfrm>
          <a:prstGeom prst="rect">
            <a:avLst/>
          </a:prstGeom>
        </p:spPr>
        <p:txBody>
          <a:bodyPr wrap="square">
            <a:spAutoFit/>
          </a:bodyPr>
          <a:lstStyle/>
          <a:p>
            <a:pPr algn="ctr" fontAlgn="auto">
              <a:spcBef>
                <a:spcPts val="0"/>
              </a:spcBef>
              <a:spcAft>
                <a:spcPts val="0"/>
              </a:spcAft>
              <a:defRPr/>
            </a:pPr>
            <a:r>
              <a:rPr lang="en-US" sz="4400" b="1" dirty="0" smtClean="0">
                <a:ln w="11430"/>
                <a:solidFill>
                  <a:srgbClr val="824026"/>
                </a:solidFill>
                <a:effectLst>
                  <a:outerShdw blurRad="50800" dist="39000" dir="5460000" algn="tl">
                    <a:srgbClr val="000000">
                      <a:alpha val="38000"/>
                    </a:srgbClr>
                  </a:outerShdw>
                </a:effectLst>
              </a:rPr>
              <a:t>“</a:t>
            </a:r>
            <a:r>
              <a:rPr lang="ru-RU" sz="4400" b="1" dirty="0" smtClean="0">
                <a:ln w="11430"/>
                <a:solidFill>
                  <a:srgbClr val="824026"/>
                </a:solidFill>
                <a:effectLst>
                  <a:outerShdw blurRad="50800" dist="39000" dir="5460000" algn="tl">
                    <a:srgbClr val="000000">
                      <a:alpha val="38000"/>
                    </a:srgbClr>
                  </a:outerShdw>
                </a:effectLst>
              </a:rPr>
              <a:t>Активная</a:t>
            </a:r>
            <a:r>
              <a:rPr lang="en-US" sz="4400" b="1" dirty="0" smtClean="0">
                <a:ln w="11430"/>
                <a:solidFill>
                  <a:srgbClr val="824026"/>
                </a:solidFill>
                <a:effectLst>
                  <a:outerShdw blurRad="50800" dist="39000" dir="5460000" algn="tl">
                    <a:srgbClr val="000000">
                      <a:alpha val="38000"/>
                    </a:srgbClr>
                  </a:outerShdw>
                </a:effectLst>
              </a:rPr>
              <a:t>”</a:t>
            </a:r>
            <a:r>
              <a:rPr lang="ru-RU" sz="4400" b="1" dirty="0" smtClean="0">
                <a:ln w="11430"/>
                <a:solidFill>
                  <a:srgbClr val="824026"/>
                </a:solidFill>
                <a:effectLst>
                  <a:outerShdw blurRad="50800" dist="39000" dir="5460000" algn="tl">
                    <a:srgbClr val="000000">
                      <a:alpha val="38000"/>
                    </a:srgbClr>
                  </a:outerShdw>
                </a:effectLst>
              </a:rPr>
              <a:t>и </a:t>
            </a:r>
            <a:r>
              <a:rPr lang="en-US" sz="4400" b="1" dirty="0" smtClean="0">
                <a:ln w="11430"/>
                <a:solidFill>
                  <a:srgbClr val="824026"/>
                </a:solidFill>
                <a:effectLst>
                  <a:outerShdw blurRad="50800" dist="39000" dir="5460000" algn="tl">
                    <a:srgbClr val="000000">
                      <a:alpha val="38000"/>
                    </a:srgbClr>
                  </a:outerShdw>
                </a:effectLst>
              </a:rPr>
              <a:t>“</a:t>
            </a:r>
            <a:r>
              <a:rPr lang="ru-RU" sz="4400" b="1" dirty="0" smtClean="0">
                <a:ln w="11430"/>
                <a:solidFill>
                  <a:srgbClr val="824026"/>
                </a:solidFill>
                <a:effectLst>
                  <a:outerShdw blurRad="50800" dist="39000" dir="5460000" algn="tl">
                    <a:srgbClr val="000000">
                      <a:alpha val="38000"/>
                    </a:srgbClr>
                  </a:outerShdw>
                </a:effectLst>
              </a:rPr>
              <a:t>Пассивная</a:t>
            </a:r>
            <a:r>
              <a:rPr lang="en-US" sz="4400" b="1" dirty="0" smtClean="0">
                <a:ln w="11430"/>
                <a:solidFill>
                  <a:srgbClr val="824026"/>
                </a:solidFill>
                <a:effectLst>
                  <a:outerShdw blurRad="50800" dist="39000" dir="5460000" algn="tl">
                    <a:srgbClr val="000000">
                      <a:alpha val="38000"/>
                    </a:srgbClr>
                  </a:outerShdw>
                </a:effectLst>
              </a:rPr>
              <a:t>”</a:t>
            </a:r>
          </a:p>
          <a:p>
            <a:pPr algn="ctr" fontAlgn="auto">
              <a:spcBef>
                <a:spcPts val="0"/>
              </a:spcBef>
              <a:spcAft>
                <a:spcPts val="0"/>
              </a:spcAft>
              <a:defRPr/>
            </a:pPr>
            <a:r>
              <a:rPr lang="ru-RU" sz="4400" b="1" dirty="0" smtClean="0">
                <a:ln w="11430"/>
                <a:solidFill>
                  <a:srgbClr val="824026"/>
                </a:solidFill>
                <a:effectLst>
                  <a:outerShdw blurRad="50800" dist="39000" dir="5460000" algn="tl">
                    <a:srgbClr val="000000">
                      <a:alpha val="38000"/>
                    </a:srgbClr>
                  </a:outerShdw>
                </a:effectLst>
              </a:rPr>
              <a:t>форма </a:t>
            </a:r>
            <a:r>
              <a:rPr lang="ru-RU" sz="3600" b="1" dirty="0" smtClean="0">
                <a:ln w="11430"/>
                <a:solidFill>
                  <a:srgbClr val="824026"/>
                </a:solidFill>
                <a:effectLst>
                  <a:outerShdw blurRad="50800" dist="39000" dir="5460000" algn="tl">
                    <a:srgbClr val="000000">
                      <a:alpha val="38000"/>
                    </a:srgbClr>
                  </a:outerShdw>
                </a:effectLst>
              </a:rPr>
              <a:t>ЭНЕРГОСЕРВИСНОГО ДОГОВОРА (КОНТРАКТА)</a:t>
            </a:r>
          </a:p>
          <a:p>
            <a:pPr algn="ctr" fontAlgn="auto">
              <a:spcBef>
                <a:spcPts val="0"/>
              </a:spcBef>
              <a:spcAft>
                <a:spcPts val="0"/>
              </a:spcAft>
              <a:defRPr/>
            </a:pPr>
            <a:r>
              <a:rPr lang="ru-RU" sz="2800" b="1" dirty="0" smtClean="0">
                <a:ln w="11430"/>
                <a:solidFill>
                  <a:srgbClr val="824026"/>
                </a:solidFill>
                <a:effectLst>
                  <a:outerShdw blurRad="50800" dist="39000" dir="5460000" algn="tl">
                    <a:srgbClr val="000000">
                      <a:alpha val="38000"/>
                    </a:srgbClr>
                  </a:outerShdw>
                </a:effectLst>
              </a:rPr>
              <a:t>в условиях применения учреждениями здравоохранения  г. Ульяновска</a:t>
            </a:r>
            <a:endParaRPr lang="ru-RU" sz="2800" b="1" dirty="0">
              <a:ln w="11430"/>
              <a:solidFill>
                <a:srgbClr val="824026"/>
              </a:solidFill>
              <a:effectLst>
                <a:outerShdw blurRad="50800" dist="39000" dir="5460000" algn="tl">
                  <a:srgbClr val="000000">
                    <a:alpha val="38000"/>
                  </a:srgbClr>
                </a:outerShdw>
              </a:effectLst>
            </a:endParaRPr>
          </a:p>
        </p:txBody>
      </p:sp>
      <p:sp>
        <p:nvSpPr>
          <p:cNvPr id="7" name="Прямоугольник 6"/>
          <p:cNvSpPr/>
          <p:nvPr/>
        </p:nvSpPr>
        <p:spPr>
          <a:xfrm>
            <a:off x="1643010" y="0"/>
            <a:ext cx="7500990" cy="461665"/>
          </a:xfrm>
          <a:prstGeom prst="rect">
            <a:avLst/>
          </a:prstGeom>
        </p:spPr>
        <p:txBody>
          <a:bodyPr wrap="square">
            <a:spAutoFit/>
          </a:bodyPr>
          <a:lstStyle/>
          <a:p>
            <a:pPr algn="ctr">
              <a:defRPr/>
            </a:pPr>
            <a:r>
              <a:rPr lang="ru-RU" sz="1200" b="1" dirty="0">
                <a:ln w="1905"/>
                <a:solidFill>
                  <a:srgbClr val="824026"/>
                </a:solidFill>
                <a:latin typeface="Constantia" pitchFamily="18" charset="0"/>
              </a:rPr>
              <a:t>ООО «Потенциал», г. Ульяновск, ул. Пушкинская, дом 15а, офис 108 тел/факс: 8 (8422) 67-55-92, </a:t>
            </a:r>
            <a:endParaRPr lang="ru-RU" sz="1200" b="1" dirty="0" smtClean="0">
              <a:ln w="1905"/>
              <a:solidFill>
                <a:srgbClr val="824026"/>
              </a:solidFill>
              <a:latin typeface="Constantia" pitchFamily="18" charset="0"/>
            </a:endParaRPr>
          </a:p>
          <a:p>
            <a:pPr algn="ctr">
              <a:defRPr/>
            </a:pPr>
            <a:r>
              <a:rPr lang="en-US" sz="1200" b="1" dirty="0" smtClean="0">
                <a:ln w="1905"/>
                <a:solidFill>
                  <a:srgbClr val="824026"/>
                </a:solidFill>
                <a:latin typeface="Constantia" pitchFamily="18" charset="0"/>
              </a:rPr>
              <a:t>e-mail</a:t>
            </a:r>
            <a:r>
              <a:rPr lang="ru-RU" sz="1200" b="1" dirty="0" smtClean="0">
                <a:ln w="1905"/>
                <a:solidFill>
                  <a:srgbClr val="824026"/>
                </a:solidFill>
                <a:latin typeface="Constantia" pitchFamily="18" charset="0"/>
              </a:rPr>
              <a:t>:</a:t>
            </a:r>
            <a:r>
              <a:rPr lang="en-US" sz="1200" b="1" dirty="0" smtClean="0">
                <a:ln w="1905"/>
                <a:solidFill>
                  <a:srgbClr val="824026"/>
                </a:solidFill>
                <a:latin typeface="Constantia" pitchFamily="18" charset="0"/>
              </a:rPr>
              <a:t> potencial_73@mail.ru</a:t>
            </a:r>
            <a:r>
              <a:rPr lang="ru-RU" sz="1200" b="1" dirty="0" smtClean="0">
                <a:ln w="1905"/>
                <a:solidFill>
                  <a:srgbClr val="824026"/>
                </a:solidFill>
                <a:latin typeface="Constantia" pitchFamily="18" charset="0"/>
              </a:rPr>
              <a:t> </a:t>
            </a:r>
            <a:endParaRPr lang="ru-RU" sz="1200" b="1" dirty="0">
              <a:ln w="1905"/>
              <a:solidFill>
                <a:srgbClr val="824026"/>
              </a:solidFill>
              <a:latin typeface="Constantia" pitchFamily="18" charset="0"/>
            </a:endParaRPr>
          </a:p>
        </p:txBody>
      </p:sp>
      <p:sp>
        <p:nvSpPr>
          <p:cNvPr id="10" name="Прямоугольник 9"/>
          <p:cNvSpPr/>
          <p:nvPr/>
        </p:nvSpPr>
        <p:spPr>
          <a:xfrm>
            <a:off x="626141" y="4869160"/>
            <a:ext cx="8177562" cy="1692771"/>
          </a:xfrm>
          <a:prstGeom prst="rect">
            <a:avLst/>
          </a:prstGeom>
        </p:spPr>
        <p:txBody>
          <a:bodyPr wrap="square">
            <a:spAutoFit/>
          </a:bodyPr>
          <a:lstStyle/>
          <a:p>
            <a:pPr algn="ctr">
              <a:defRPr/>
            </a:pPr>
            <a:r>
              <a:rPr lang="ru-RU" sz="2400" b="1" dirty="0" err="1" smtClean="0">
                <a:ln w="1905"/>
                <a:solidFill>
                  <a:srgbClr val="824026"/>
                </a:solidFill>
                <a:latin typeface="Constantia" pitchFamily="18" charset="0"/>
              </a:rPr>
              <a:t>Шингаров</a:t>
            </a:r>
            <a:r>
              <a:rPr lang="ru-RU" sz="2400" b="1" dirty="0" smtClean="0">
                <a:ln w="1905"/>
                <a:solidFill>
                  <a:srgbClr val="824026"/>
                </a:solidFill>
                <a:latin typeface="Constantia" pitchFamily="18" charset="0"/>
              </a:rPr>
              <a:t> В.П. </a:t>
            </a:r>
          </a:p>
          <a:p>
            <a:pPr algn="ctr">
              <a:defRPr/>
            </a:pPr>
            <a:r>
              <a:rPr lang="ru-RU" sz="2000" b="1" dirty="0" smtClean="0">
                <a:ln w="1905"/>
                <a:solidFill>
                  <a:srgbClr val="824026"/>
                </a:solidFill>
                <a:latin typeface="Constantia" pitchFamily="18" charset="0"/>
              </a:rPr>
              <a:t>директор ООО «Потенциал»,  </a:t>
            </a:r>
          </a:p>
          <a:p>
            <a:pPr algn="ctr">
              <a:defRPr/>
            </a:pPr>
            <a:r>
              <a:rPr lang="ru-RU" sz="1600" b="1" dirty="0" smtClean="0">
                <a:ln w="1905"/>
                <a:solidFill>
                  <a:srgbClr val="824026"/>
                </a:solidFill>
                <a:latin typeface="Constantia" pitchFamily="18" charset="0"/>
              </a:rPr>
              <a:t>К.Т.Н.,   </a:t>
            </a:r>
            <a:r>
              <a:rPr lang="ru-RU" sz="2000" b="1" dirty="0" smtClean="0">
                <a:ln w="1905"/>
                <a:solidFill>
                  <a:srgbClr val="824026"/>
                </a:solidFill>
                <a:latin typeface="Constantia" pitchFamily="18" charset="0"/>
              </a:rPr>
              <a:t>профессор, </a:t>
            </a:r>
          </a:p>
          <a:p>
            <a:pPr algn="ctr">
              <a:defRPr/>
            </a:pPr>
            <a:r>
              <a:rPr lang="ru-RU" sz="2000" b="1" dirty="0" smtClean="0">
                <a:ln w="1905"/>
                <a:solidFill>
                  <a:srgbClr val="824026"/>
                </a:solidFill>
                <a:latin typeface="Constantia" pitchFamily="18" charset="0"/>
              </a:rPr>
              <a:t>Почётный работник ЖКХ РФ, </a:t>
            </a:r>
          </a:p>
          <a:p>
            <a:pPr algn="ctr">
              <a:defRPr/>
            </a:pPr>
            <a:r>
              <a:rPr lang="ru-RU" sz="2000" b="1" dirty="0" smtClean="0">
                <a:ln w="1905"/>
                <a:solidFill>
                  <a:srgbClr val="824026"/>
                </a:solidFill>
                <a:latin typeface="Constantia" pitchFamily="18" charset="0"/>
              </a:rPr>
              <a:t>Заслуженный энергетик России. </a:t>
            </a:r>
            <a:endParaRPr lang="ru-RU" sz="2000" b="1" dirty="0">
              <a:ln w="1905"/>
              <a:solidFill>
                <a:srgbClr val="824026"/>
              </a:solidFill>
              <a:latin typeface="Constant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996720"/>
          </a:xfrm>
        </p:spPr>
        <p:txBody>
          <a:bodyPr>
            <a:noAutofit/>
          </a:bodyPr>
          <a:lstStyle/>
          <a:p>
            <a:pPr algn="ctr"/>
            <a:r>
              <a:rPr lang="ru-RU" sz="2800" dirty="0" smtClean="0"/>
              <a:t>Правовое обоснование совмещения Исполнителем функций Поставщика при «активной» форме ЭСД(К)</a:t>
            </a:r>
            <a:endParaRPr lang="ru-RU" sz="2800" dirty="0"/>
          </a:p>
        </p:txBody>
      </p:sp>
      <p:sp>
        <p:nvSpPr>
          <p:cNvPr id="5" name="Овал 4"/>
          <p:cNvSpPr/>
          <p:nvPr/>
        </p:nvSpPr>
        <p:spPr>
          <a:xfrm>
            <a:off x="611559" y="2492896"/>
            <a:ext cx="3096343" cy="32403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p:cNvSpPr/>
          <p:nvPr/>
        </p:nvSpPr>
        <p:spPr>
          <a:xfrm>
            <a:off x="884053" y="2636912"/>
            <a:ext cx="2664296" cy="108012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Договор поставки</a:t>
            </a:r>
            <a:endParaRPr lang="ru-RU" sz="1600" dirty="0"/>
          </a:p>
        </p:txBody>
      </p:sp>
      <p:sp>
        <p:nvSpPr>
          <p:cNvPr id="7" name="Овал 6"/>
          <p:cNvSpPr/>
          <p:nvPr/>
        </p:nvSpPr>
        <p:spPr>
          <a:xfrm>
            <a:off x="899591" y="4509120"/>
            <a:ext cx="2592287" cy="108012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ЭСД(К)</a:t>
            </a:r>
            <a:endParaRPr lang="ru-RU" dirty="0"/>
          </a:p>
        </p:txBody>
      </p:sp>
      <p:sp>
        <p:nvSpPr>
          <p:cNvPr id="8" name="Прямоугольник 7"/>
          <p:cNvSpPr/>
          <p:nvPr/>
        </p:nvSpPr>
        <p:spPr>
          <a:xfrm>
            <a:off x="4599454" y="1817441"/>
            <a:ext cx="4149010" cy="504055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FF0000"/>
                </a:solidFill>
              </a:rPr>
              <a:t>Существенные условия ЭСД(К) </a:t>
            </a:r>
          </a:p>
          <a:p>
            <a:pPr algn="ctr"/>
            <a:r>
              <a:rPr lang="ru-RU" dirty="0" smtClean="0">
                <a:solidFill>
                  <a:srgbClr val="FF0000"/>
                </a:solidFill>
              </a:rPr>
              <a:t>(п. 1  ст. 20 261-фз).</a:t>
            </a:r>
          </a:p>
          <a:p>
            <a:r>
              <a:rPr lang="ru-RU" sz="1600" b="1" dirty="0" smtClean="0"/>
              <a:t>В договор купли –продажи, оказания услуг по передаче могут включаться: </a:t>
            </a:r>
          </a:p>
          <a:p>
            <a:endParaRPr lang="ru-RU" sz="1600" b="1" dirty="0" smtClean="0"/>
          </a:p>
          <a:p>
            <a:r>
              <a:rPr lang="ru-RU" sz="1600" b="1" dirty="0" smtClean="0"/>
              <a:t> </a:t>
            </a:r>
            <a:r>
              <a:rPr lang="ru-RU" sz="3600" b="1" dirty="0" smtClean="0"/>
              <a:t>1</a:t>
            </a:r>
            <a:r>
              <a:rPr lang="ru-RU" sz="1600" b="1" dirty="0" smtClean="0"/>
              <a:t>. </a:t>
            </a:r>
            <a:r>
              <a:rPr lang="ru-RU" sz="1600" dirty="0" smtClean="0"/>
              <a:t>Порядок проведения расчётов, исходя из объёмов потребления, которые могут отличаться от фактических ( п. 2,  п/п 1) ст. 20 261-фз);</a:t>
            </a:r>
          </a:p>
          <a:p>
            <a:pPr lvl="0"/>
            <a:r>
              <a:rPr lang="ru-RU" sz="3600" dirty="0" smtClean="0"/>
              <a:t>2</a:t>
            </a:r>
            <a:r>
              <a:rPr lang="ru-RU" sz="1600" dirty="0" smtClean="0"/>
              <a:t>. Порядок образования и  накопления  средств экономии </a:t>
            </a:r>
            <a:r>
              <a:rPr lang="ru-RU" sz="1600" dirty="0" smtClean="0">
                <a:solidFill>
                  <a:prstClr val="white"/>
                </a:solidFill>
              </a:rPr>
              <a:t>( </a:t>
            </a:r>
            <a:r>
              <a:rPr lang="ru-RU" sz="1600" dirty="0">
                <a:solidFill>
                  <a:prstClr val="white"/>
                </a:solidFill>
              </a:rPr>
              <a:t>п. 2,  п/п </a:t>
            </a:r>
            <a:r>
              <a:rPr lang="ru-RU" sz="1600" dirty="0" smtClean="0">
                <a:solidFill>
                  <a:prstClr val="white"/>
                </a:solidFill>
              </a:rPr>
              <a:t>2) </a:t>
            </a:r>
            <a:r>
              <a:rPr lang="ru-RU" sz="1600" dirty="0">
                <a:solidFill>
                  <a:prstClr val="white"/>
                </a:solidFill>
              </a:rPr>
              <a:t>ст. 20 </a:t>
            </a:r>
            <a:r>
              <a:rPr lang="ru-RU" sz="1600" dirty="0" smtClean="0">
                <a:solidFill>
                  <a:prstClr val="white"/>
                </a:solidFill>
              </a:rPr>
              <a:t> 261-фз,  пункт 3 ст. 7</a:t>
            </a:r>
            <a:r>
              <a:rPr lang="ru-RU" sz="2000" dirty="0" smtClean="0">
                <a:solidFill>
                  <a:prstClr val="white"/>
                </a:solidFill>
              </a:rPr>
              <a:t>2</a:t>
            </a:r>
            <a:r>
              <a:rPr lang="ru-RU" sz="1600" dirty="0" smtClean="0">
                <a:solidFill>
                  <a:prstClr val="white"/>
                </a:solidFill>
              </a:rPr>
              <a:t> Бюджетного Кодекса РФ);</a:t>
            </a:r>
            <a:endParaRPr lang="ru-RU" sz="1600" dirty="0">
              <a:solidFill>
                <a:prstClr val="white"/>
              </a:solidFill>
            </a:endParaRPr>
          </a:p>
          <a:p>
            <a:pPr lvl="0"/>
            <a:r>
              <a:rPr lang="ru-RU" sz="3600" dirty="0" smtClean="0"/>
              <a:t>3</a:t>
            </a:r>
            <a:r>
              <a:rPr lang="ru-RU" sz="1600" dirty="0" smtClean="0"/>
              <a:t>.Порядок оформления  и распределения средств  экономии</a:t>
            </a:r>
            <a:r>
              <a:rPr lang="ru-RU" sz="1600" dirty="0">
                <a:solidFill>
                  <a:prstClr val="white"/>
                </a:solidFill>
              </a:rPr>
              <a:t>( п. </a:t>
            </a:r>
            <a:r>
              <a:rPr lang="ru-RU" sz="1600" dirty="0" smtClean="0">
                <a:solidFill>
                  <a:prstClr val="white"/>
                </a:solidFill>
              </a:rPr>
              <a:t>3,  </a:t>
            </a:r>
            <a:r>
              <a:rPr lang="ru-RU" sz="1600" dirty="0">
                <a:solidFill>
                  <a:prstClr val="white"/>
                </a:solidFill>
              </a:rPr>
              <a:t>п/п </a:t>
            </a:r>
            <a:r>
              <a:rPr lang="ru-RU" sz="1600" dirty="0" smtClean="0">
                <a:solidFill>
                  <a:prstClr val="white"/>
                </a:solidFill>
              </a:rPr>
              <a:t>3)  ст</a:t>
            </a:r>
            <a:r>
              <a:rPr lang="ru-RU" sz="1600" dirty="0">
                <a:solidFill>
                  <a:prstClr val="white"/>
                </a:solidFill>
              </a:rPr>
              <a:t>. </a:t>
            </a:r>
            <a:r>
              <a:rPr lang="ru-RU" sz="1600" dirty="0" smtClean="0">
                <a:solidFill>
                  <a:prstClr val="white"/>
                </a:solidFill>
              </a:rPr>
              <a:t>19  </a:t>
            </a:r>
            <a:r>
              <a:rPr lang="ru-RU" sz="1600" dirty="0">
                <a:solidFill>
                  <a:prstClr val="white"/>
                </a:solidFill>
              </a:rPr>
              <a:t>261-фз);</a:t>
            </a:r>
          </a:p>
          <a:p>
            <a:endParaRPr lang="ru-RU" sz="1200" dirty="0"/>
          </a:p>
        </p:txBody>
      </p:sp>
      <p:sp>
        <p:nvSpPr>
          <p:cNvPr id="12" name="Выгнутая влево стрелка 11"/>
          <p:cNvSpPr/>
          <p:nvPr/>
        </p:nvSpPr>
        <p:spPr>
          <a:xfrm rot="16600031">
            <a:off x="3266791" y="5009623"/>
            <a:ext cx="917975" cy="1672096"/>
          </a:xfrm>
          <a:prstGeom prst="curvedRightArrow">
            <a:avLst>
              <a:gd name="adj1" fmla="val 47047"/>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3" name="Выгнутая вправо стрелка 12"/>
          <p:cNvSpPr/>
          <p:nvPr/>
        </p:nvSpPr>
        <p:spPr>
          <a:xfrm rot="16402616">
            <a:off x="3341089" y="1683481"/>
            <a:ext cx="811042" cy="1712125"/>
          </a:xfrm>
          <a:prstGeom prst="curvedLeftArrow">
            <a:avLst>
              <a:gd name="adj1" fmla="val 5000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4" name="Овал 13"/>
          <p:cNvSpPr/>
          <p:nvPr/>
        </p:nvSpPr>
        <p:spPr>
          <a:xfrm>
            <a:off x="724501" y="3717032"/>
            <a:ext cx="2983401" cy="9361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rgbClr val="FFFF00"/>
                </a:solidFill>
              </a:rPr>
              <a:t>Поставщик - Исполнитель  ЭСД(К)</a:t>
            </a:r>
            <a:endParaRPr lang="ru-RU" sz="2400" dirty="0">
              <a:solidFill>
                <a:srgbClr val="FFFF00"/>
              </a:solidFill>
            </a:endParaRPr>
          </a:p>
        </p:txBody>
      </p:sp>
    </p:spTree>
    <p:extLst>
      <p:ext uri="{BB962C8B-B14F-4D97-AF65-F5344CB8AC3E}">
        <p14:creationId xmlns:p14="http://schemas.microsoft.com/office/powerpoint/2010/main" val="553210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1152128"/>
          </a:xfrm>
        </p:spPr>
        <p:txBody>
          <a:bodyPr>
            <a:noAutofit/>
          </a:bodyPr>
          <a:lstStyle/>
          <a:p>
            <a:pPr algn="ctr"/>
            <a:r>
              <a:rPr lang="ru-RU" sz="3200" dirty="0" smtClean="0"/>
              <a:t>Порядок действий, необходимых для заключения «активной» формы ЭСД(К)</a:t>
            </a:r>
            <a:endParaRPr lang="ru-RU" sz="3200" dirty="0"/>
          </a:p>
        </p:txBody>
      </p:sp>
      <p:sp>
        <p:nvSpPr>
          <p:cNvPr id="4" name="Объект 3"/>
          <p:cNvSpPr>
            <a:spLocks noGrp="1"/>
          </p:cNvSpPr>
          <p:nvPr>
            <p:ph sz="half" idx="2"/>
          </p:nvPr>
        </p:nvSpPr>
        <p:spPr>
          <a:xfrm>
            <a:off x="2915816" y="2085191"/>
            <a:ext cx="6120680" cy="4224129"/>
          </a:xfrm>
        </p:spPr>
        <p:txBody>
          <a:bodyPr>
            <a:normAutofit fontScale="92500" lnSpcReduction="20000"/>
          </a:bodyPr>
          <a:lstStyle/>
          <a:p>
            <a:pPr algn="ctr"/>
            <a:r>
              <a:rPr lang="ru-RU" sz="2400" dirty="0" smtClean="0"/>
              <a:t>Заказчик конкурса на условия  ЭСД(К) должен:</a:t>
            </a:r>
          </a:p>
          <a:p>
            <a:pPr marL="0" indent="0">
              <a:buNone/>
            </a:pPr>
            <a:r>
              <a:rPr lang="ru-RU" sz="2800" dirty="0" smtClean="0"/>
              <a:t> 1.</a:t>
            </a:r>
            <a:r>
              <a:rPr lang="ru-RU" sz="2000" dirty="0" smtClean="0"/>
              <a:t>Провести конкурс на условия поставки ресурсов.</a:t>
            </a:r>
          </a:p>
          <a:p>
            <a:pPr marL="0" indent="0">
              <a:buNone/>
            </a:pPr>
            <a:r>
              <a:rPr lang="ru-RU" sz="1600" dirty="0" smtClean="0"/>
              <a:t>   </a:t>
            </a:r>
            <a:r>
              <a:rPr lang="ru-RU" sz="1600" b="1" dirty="0" smtClean="0"/>
              <a:t>Внимание! </a:t>
            </a:r>
            <a:r>
              <a:rPr lang="ru-RU" sz="1600" dirty="0" smtClean="0"/>
              <a:t>При наличии договора энергоснабжения необходимо выполнить переход на раздельные договоры:  купли-продажи и оказания услуг по передаче. Выигрывает  участник, предложивший лучшие условия поставки  и  меньшую годовую стоимость  ресурсов.</a:t>
            </a:r>
          </a:p>
          <a:p>
            <a:pPr marL="0" indent="0">
              <a:buNone/>
            </a:pPr>
            <a:r>
              <a:rPr lang="ru-RU" sz="2800" dirty="0" smtClean="0"/>
              <a:t> 2.</a:t>
            </a:r>
            <a:r>
              <a:rPr lang="ru-RU" sz="2000" dirty="0" smtClean="0"/>
              <a:t>Провести конкурс на выбор Исполнителя ЭСД(К).</a:t>
            </a:r>
          </a:p>
          <a:p>
            <a:pPr marL="0" indent="0">
              <a:buNone/>
            </a:pPr>
            <a:r>
              <a:rPr lang="ru-RU" sz="1600" dirty="0" smtClean="0"/>
              <a:t>   При  принятии  решения о проведении  этого конкурса  в сроки, предшествующие  проведению  конкурса  на  условия  поставки ресурсов,  существенные условия ЭСД(К)  включаются в условия конкурса на поставку.</a:t>
            </a:r>
          </a:p>
          <a:p>
            <a:pPr marL="0" indent="0">
              <a:buNone/>
            </a:pPr>
            <a:r>
              <a:rPr lang="ru-RU" sz="1600" dirty="0" smtClean="0"/>
              <a:t>   При проведении конкурса по условиям  поставки  нужно принимать во внимание сроки его проведения, которые в целях исключения выплаты выпадающих доходов гарантирующему  поставщику, нежелательны  после установления ему сбытовой надбавки, т.е. позднее декабря года, предшествующего регулируемому.</a:t>
            </a:r>
            <a:endParaRPr lang="ru-RU" sz="2000" dirty="0"/>
          </a:p>
        </p:txBody>
      </p:sp>
      <p:pic>
        <p:nvPicPr>
          <p:cNvPr id="1026"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252536" y="1916832"/>
            <a:ext cx="3648626" cy="443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1567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Прямоугольник 4"/>
          <p:cNvSpPr/>
          <p:nvPr/>
        </p:nvSpPr>
        <p:spPr>
          <a:xfrm>
            <a:off x="2214554" y="2136339"/>
            <a:ext cx="4714892" cy="2585323"/>
          </a:xfrm>
          <a:prstGeom prst="rect">
            <a:avLst/>
          </a:prstGeom>
        </p:spPr>
        <p:txBody>
          <a:bodyPr wrap="square">
            <a:spAutoFit/>
          </a:bodyPr>
          <a:lstStyle/>
          <a:p>
            <a:pPr algn="ctr" fontAlgn="auto">
              <a:spcBef>
                <a:spcPts val="0"/>
              </a:spcBef>
              <a:spcAft>
                <a:spcPts val="0"/>
              </a:spcAft>
              <a:defRPr/>
            </a:pPr>
            <a:r>
              <a:rPr lang="ru-RU" sz="5400" b="1" dirty="0" smtClean="0">
                <a:solidFill>
                  <a:srgbClr val="C00000"/>
                </a:solidFill>
              </a:rPr>
              <a:t>СПАСИБО </a:t>
            </a:r>
          </a:p>
          <a:p>
            <a:pPr algn="ctr" fontAlgn="auto">
              <a:spcBef>
                <a:spcPts val="0"/>
              </a:spcBef>
              <a:spcAft>
                <a:spcPts val="0"/>
              </a:spcAft>
              <a:defRPr/>
            </a:pPr>
            <a:r>
              <a:rPr lang="ru-RU" sz="5400" b="1" dirty="0" smtClean="0">
                <a:solidFill>
                  <a:srgbClr val="C00000"/>
                </a:solidFill>
              </a:rPr>
              <a:t>ЗА ВНИМАНИЕ!</a:t>
            </a:r>
            <a:endParaRPr lang="ru-RU" sz="5400" b="1" dirty="0">
              <a:solidFill>
                <a:srgbClr val="C00000"/>
              </a:solidFill>
            </a:endParaRPr>
          </a:p>
        </p:txBody>
      </p:sp>
      <p:sp>
        <p:nvSpPr>
          <p:cNvPr id="2" name="Прямоугольник 1"/>
          <p:cNvSpPr/>
          <p:nvPr/>
        </p:nvSpPr>
        <p:spPr>
          <a:xfrm>
            <a:off x="1115616" y="5157192"/>
            <a:ext cx="7200800" cy="1130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ООО «Потенциал» выполняет работы по подготовке условий конкурса на поставку и на текст  </a:t>
            </a:r>
            <a:r>
              <a:rPr lang="ru-RU" dirty="0" err="1" smtClean="0"/>
              <a:t>энергосервисного</a:t>
            </a:r>
            <a:r>
              <a:rPr lang="ru-RU" dirty="0" smtClean="0"/>
              <a:t> договора (контракта), а также  выступит участником названных конкурсов. </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68016" y="875"/>
            <a:ext cx="7704856" cy="1512168"/>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2800" dirty="0" smtClean="0"/>
              <a:t>Свойства «пассивной» формы  </a:t>
            </a:r>
            <a:r>
              <a:rPr lang="ru-RU" sz="2800" dirty="0" err="1" smtClean="0"/>
              <a:t>энергосервисного</a:t>
            </a:r>
            <a:r>
              <a:rPr lang="ru-RU" sz="2800" dirty="0" smtClean="0"/>
              <a:t> договора (контракта)  ЭСД(К)</a:t>
            </a:r>
            <a:endParaRPr lang="ru-RU" sz="2800" dirty="0"/>
          </a:p>
        </p:txBody>
      </p:sp>
      <p:sp>
        <p:nvSpPr>
          <p:cNvPr id="5" name="Прямоугольник 4"/>
          <p:cNvSpPr/>
          <p:nvPr/>
        </p:nvSpPr>
        <p:spPr>
          <a:xfrm>
            <a:off x="713829" y="1700808"/>
            <a:ext cx="7704856" cy="4896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sz="1700" dirty="0" smtClean="0">
                <a:solidFill>
                  <a:srgbClr val="002060"/>
                </a:solidFill>
              </a:rPr>
              <a:t>В практике отношений между заказчиком и исполнителем ЭСД(К)        ввиду отсутствия типового текста ЭСД(К) сложились две явно выраженные формы ЭСД(К), зависящие от того кто выделяет средства на реализацию </a:t>
            </a:r>
            <a:r>
              <a:rPr lang="ru-RU" sz="1700" dirty="0" err="1" smtClean="0">
                <a:solidFill>
                  <a:srgbClr val="002060"/>
                </a:solidFill>
              </a:rPr>
              <a:t>энергоэффективных</a:t>
            </a:r>
            <a:r>
              <a:rPr lang="ru-RU" sz="1700" dirty="0" smtClean="0">
                <a:solidFill>
                  <a:srgbClr val="002060"/>
                </a:solidFill>
              </a:rPr>
              <a:t> мероприятий:  Заказчик  </a:t>
            </a:r>
            <a:r>
              <a:rPr lang="ru-RU" sz="1700" dirty="0" err="1" smtClean="0">
                <a:solidFill>
                  <a:srgbClr val="002060"/>
                </a:solidFill>
              </a:rPr>
              <a:t>энергосервиса</a:t>
            </a:r>
            <a:r>
              <a:rPr lang="ru-RU" sz="1700" dirty="0" smtClean="0">
                <a:solidFill>
                  <a:srgbClr val="002060"/>
                </a:solidFill>
              </a:rPr>
              <a:t>  или его  Исполнитель. </a:t>
            </a:r>
          </a:p>
          <a:p>
            <a:pPr algn="just"/>
            <a:r>
              <a:rPr lang="ru-RU" sz="1700" dirty="0" smtClean="0">
                <a:solidFill>
                  <a:srgbClr val="002060"/>
                </a:solidFill>
              </a:rPr>
              <a:t>«Пассивная» форма  ЭСД(К) </a:t>
            </a:r>
            <a:r>
              <a:rPr lang="ru-RU" sz="1700" dirty="0">
                <a:solidFill>
                  <a:srgbClr val="002060"/>
                </a:solidFill>
              </a:rPr>
              <a:t>применяется </a:t>
            </a:r>
            <a:r>
              <a:rPr lang="ru-RU" sz="1700" dirty="0" smtClean="0">
                <a:solidFill>
                  <a:srgbClr val="002060"/>
                </a:solidFill>
              </a:rPr>
              <a:t>при </a:t>
            </a:r>
            <a:r>
              <a:rPr lang="ru-RU" sz="1700" dirty="0">
                <a:solidFill>
                  <a:srgbClr val="002060"/>
                </a:solidFill>
              </a:rPr>
              <a:t>наличии средств  у Заказчика на реализацию </a:t>
            </a:r>
            <a:r>
              <a:rPr lang="ru-RU" sz="1700" dirty="0" err="1">
                <a:solidFill>
                  <a:srgbClr val="002060"/>
                </a:solidFill>
              </a:rPr>
              <a:t>энергоэффективных</a:t>
            </a:r>
            <a:r>
              <a:rPr lang="ru-RU" sz="1700" dirty="0">
                <a:solidFill>
                  <a:srgbClr val="002060"/>
                </a:solidFill>
              </a:rPr>
              <a:t> мероприятий разработанной программы </a:t>
            </a:r>
            <a:r>
              <a:rPr lang="ru-RU" sz="1700" dirty="0" smtClean="0">
                <a:solidFill>
                  <a:srgbClr val="002060"/>
                </a:solidFill>
              </a:rPr>
              <a:t>энергосбережения. Такая форма  практически не отличающаяся от договора подряда и имеет, как правило, характер краткосрочных  разовых поручений Заказчика Исполнителю ЭСД(К). Последующие операции с  сэкономленными средствами затруднены ввиду практической невозможности их накопления и повторного направления  со счёта Заказчика на счёт Исполнителя, или в обратном направлении, что требуется по условиям  выполнения работ, обеспечивающих неразрывный  процесс  накопления и затрат  на реализацию </a:t>
            </a:r>
            <a:r>
              <a:rPr lang="ru-RU" sz="1700" dirty="0" err="1" smtClean="0">
                <a:solidFill>
                  <a:srgbClr val="002060"/>
                </a:solidFill>
              </a:rPr>
              <a:t>энергоэффективных</a:t>
            </a:r>
            <a:r>
              <a:rPr lang="ru-RU" sz="1700" dirty="0" smtClean="0">
                <a:solidFill>
                  <a:srgbClr val="002060"/>
                </a:solidFill>
              </a:rPr>
              <a:t> мероприятий. «Пассивная» форма распространена  ввиду простоты  построения  договора, однако, бесперспективна, так как  не решает главной задачи энергосбережения – задачи привлечения инвестиций.  </a:t>
            </a:r>
          </a:p>
          <a:p>
            <a:pPr algn="ctr"/>
            <a:r>
              <a:rPr lang="ru-RU" sz="1700" dirty="0" smtClean="0">
                <a:solidFill>
                  <a:srgbClr val="002060"/>
                </a:solidFill>
              </a:rPr>
              <a:t> </a:t>
            </a:r>
            <a:endParaRPr lang="ru-RU" sz="1700" dirty="0">
              <a:solidFill>
                <a:srgbClr val="002060"/>
              </a:solidFill>
            </a:endParaRPr>
          </a:p>
        </p:txBody>
      </p:sp>
    </p:spTree>
    <p:extLst>
      <p:ext uri="{BB962C8B-B14F-4D97-AF65-F5344CB8AC3E}">
        <p14:creationId xmlns:p14="http://schemas.microsoft.com/office/powerpoint/2010/main" val="1432432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548680"/>
            <a:ext cx="7704856" cy="72008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t>Свойства «активной» формы ЭСД(К)</a:t>
            </a:r>
            <a:endParaRPr lang="ru-RU" sz="3200" dirty="0"/>
          </a:p>
        </p:txBody>
      </p:sp>
      <p:sp>
        <p:nvSpPr>
          <p:cNvPr id="4" name="Прямоугольник 3"/>
          <p:cNvSpPr/>
          <p:nvPr/>
        </p:nvSpPr>
        <p:spPr>
          <a:xfrm>
            <a:off x="683568" y="1412776"/>
            <a:ext cx="7704856" cy="5445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dirty="0" smtClean="0"/>
              <a:t>«Активная»  форма ЭСД(К) предусматривает случаи, когда средства Заказчика на </a:t>
            </a:r>
            <a:r>
              <a:rPr lang="ru-RU" sz="2200" dirty="0" err="1" smtClean="0"/>
              <a:t>энергоэффективные</a:t>
            </a:r>
            <a:r>
              <a:rPr lang="ru-RU" sz="2200" dirty="0" smtClean="0"/>
              <a:t> мероприятия недостаточны, либо вовсе отсутствуют.  В таких случаях при проведении конкурса на поставку ресурсов Заказчик предлагает его участникам обеспечить за счёт своих средств выполнение мероприятий по снижению затрат на оплату потребляемых энергоресурсов. Побеждает участник, предложивший лучшие условия поставки и лучшие мероприятия, позволяющие обеспечить наибольшую экономию. При этом особенностью заключаемого ЭСД(К) является обязательное выполнение Исполнителем ЭСД((К) функций поставщика по отдельному договору купли-продажи ресурсов в соответствии с условиями, изложенными в требованиях ст. 19 и 20 закона 261-ФЗ.</a:t>
            </a:r>
            <a:endParaRPr lang="ru-RU" sz="2200" dirty="0"/>
          </a:p>
        </p:txBody>
      </p:sp>
    </p:spTree>
    <p:extLst>
      <p:ext uri="{BB962C8B-B14F-4D97-AF65-F5344CB8AC3E}">
        <p14:creationId xmlns:p14="http://schemas.microsoft.com/office/powerpoint/2010/main" val="2542179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5691" y="461665"/>
            <a:ext cx="7072362" cy="2204864"/>
          </a:xfrm>
        </p:spPr>
        <p:txBody>
          <a:bodyPr>
            <a:normAutofit/>
          </a:bodyPr>
          <a:lstStyle/>
          <a:p>
            <a:pPr algn="ctr"/>
            <a:r>
              <a:rPr lang="ru-RU" sz="2800" b="1" dirty="0" smtClean="0">
                <a:ln w="11430"/>
                <a:solidFill>
                  <a:srgbClr val="7B3D17"/>
                </a:solidFill>
              </a:rPr>
              <a:t>Структура  финансовых источников покрытия затрат на реализацию </a:t>
            </a:r>
            <a:r>
              <a:rPr lang="ru-RU" sz="2800" b="1" dirty="0" err="1" smtClean="0">
                <a:ln w="11430"/>
                <a:solidFill>
                  <a:srgbClr val="7B3D17"/>
                </a:solidFill>
              </a:rPr>
              <a:t>энергоэффективных</a:t>
            </a:r>
            <a:r>
              <a:rPr lang="ru-RU" sz="2800" b="1" dirty="0" smtClean="0">
                <a:ln w="11430"/>
                <a:solidFill>
                  <a:srgbClr val="7B3D17"/>
                </a:solidFill>
              </a:rPr>
              <a:t> мероприятий</a:t>
            </a:r>
            <a:br>
              <a:rPr lang="ru-RU" sz="2800" b="1" dirty="0" smtClean="0">
                <a:ln w="11430"/>
                <a:solidFill>
                  <a:srgbClr val="7B3D17"/>
                </a:solidFill>
              </a:rPr>
            </a:br>
            <a:r>
              <a:rPr lang="ru-RU" sz="1600" b="1" dirty="0" smtClean="0">
                <a:ln w="11430"/>
                <a:solidFill>
                  <a:srgbClr val="7B3D17"/>
                </a:solidFill>
              </a:rPr>
              <a:t>(по материалам  заседаний гос. комиссии по модернизации экономики, а также по данным разработанных муниципальных и региональных программ энергосбережения</a:t>
            </a:r>
            <a:r>
              <a:rPr lang="ru-RU" sz="1800" b="1" dirty="0" smtClean="0">
                <a:ln w="11430"/>
                <a:solidFill>
                  <a:srgbClr val="7B3D17"/>
                </a:solidFill>
              </a:rPr>
              <a:t>)</a:t>
            </a:r>
            <a:endParaRPr lang="ru-RU" dirty="0"/>
          </a:p>
        </p:txBody>
      </p:sp>
      <p:graphicFrame>
        <p:nvGraphicFramePr>
          <p:cNvPr id="4" name="Диаграмма 3"/>
          <p:cNvGraphicFramePr/>
          <p:nvPr>
            <p:extLst>
              <p:ext uri="{D42A27DB-BD31-4B8C-83A1-F6EECF244321}">
                <p14:modId xmlns:p14="http://schemas.microsoft.com/office/powerpoint/2010/main" val="2625087623"/>
              </p:ext>
            </p:extLst>
          </p:nvPr>
        </p:nvGraphicFramePr>
        <p:xfrm>
          <a:off x="801377" y="4149080"/>
          <a:ext cx="7500990" cy="3000396"/>
        </p:xfrm>
        <a:graphic>
          <a:graphicData uri="http://schemas.openxmlformats.org/drawingml/2006/chart">
            <c:chart xmlns:c="http://schemas.openxmlformats.org/drawingml/2006/chart" xmlns:r="http://schemas.openxmlformats.org/officeDocument/2006/relationships" r:id="rId3"/>
          </a:graphicData>
        </a:graphic>
      </p:graphicFrame>
      <p:sp>
        <p:nvSpPr>
          <p:cNvPr id="7" name="Выгнутая влево стрелка 6"/>
          <p:cNvSpPr/>
          <p:nvPr/>
        </p:nvSpPr>
        <p:spPr>
          <a:xfrm rot="10800000">
            <a:off x="6588224" y="3158128"/>
            <a:ext cx="1273554" cy="2384432"/>
          </a:xfrm>
          <a:prstGeom prst="curvedRightArrow">
            <a:avLst>
              <a:gd name="adj1" fmla="val 25000"/>
              <a:gd name="adj2" fmla="val 54903"/>
              <a:gd name="adj3" fmla="val 25000"/>
            </a:avLst>
          </a:prstGeom>
          <a:solidFill>
            <a:srgbClr val="FEAE98">
              <a:alpha val="51000"/>
            </a:srgbClr>
          </a:solidFill>
          <a:ln w="50800">
            <a:solidFill>
              <a:srgbClr val="F08A6A">
                <a:alpha val="50980"/>
              </a:srgbClr>
            </a:solidFill>
          </a:ln>
          <a:effectLst>
            <a:outerShdw blurRad="50800" dist="50800" dir="21540000" sx="101000" sy="101000" algn="tl" rotWithShape="0">
              <a:srgbClr val="CC0000">
                <a:alpha val="40000"/>
              </a:srgbClr>
            </a:outerShdw>
          </a:effectLst>
          <a:scene3d>
            <a:camera prst="perspectiveAbove"/>
            <a:lightRig rig="threeP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2" name="Выгнутая вправо стрелка 11"/>
          <p:cNvSpPr/>
          <p:nvPr/>
        </p:nvSpPr>
        <p:spPr>
          <a:xfrm rot="10800000">
            <a:off x="1187624" y="3153758"/>
            <a:ext cx="1273554" cy="2384432"/>
          </a:xfrm>
          <a:prstGeom prst="curvedLeftArrow">
            <a:avLst/>
          </a:prstGeom>
          <a:solidFill>
            <a:srgbClr val="FEAE98">
              <a:alpha val="51000"/>
            </a:srgbClr>
          </a:solidFill>
          <a:ln w="50800">
            <a:solidFill>
              <a:srgbClr val="F08A6A">
                <a:alpha val="50980"/>
              </a:srgbClr>
            </a:solidFill>
          </a:ln>
          <a:effectLst>
            <a:outerShdw blurRad="50800" dist="50800" dir="21540000" sx="101000" sy="101000" algn="tl" rotWithShape="0">
              <a:srgbClr val="CC0000">
                <a:alpha val="40000"/>
              </a:srgbClr>
            </a:outerShdw>
          </a:effectLst>
          <a:scene3d>
            <a:camera prst="perspectiveAbove"/>
            <a:lightRig rig="threeP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3" name="Скругленный прямоугольник 12"/>
          <p:cNvSpPr/>
          <p:nvPr/>
        </p:nvSpPr>
        <p:spPr>
          <a:xfrm>
            <a:off x="2658765" y="3138997"/>
            <a:ext cx="3786214" cy="1071570"/>
          </a:xfrm>
          <a:prstGeom prst="roundRect">
            <a:avLst/>
          </a:prstGeom>
          <a:solidFill>
            <a:srgbClr val="FEC1B0">
              <a:alpha val="52000"/>
            </a:srgbClr>
          </a:solidFill>
          <a:ln>
            <a:solidFill>
              <a:srgbClr val="FEAB94">
                <a:alpha val="91000"/>
              </a:srgbClr>
            </a:solidFill>
          </a:ln>
          <a:effectLst>
            <a:outerShdw blurRad="228600" dist="190500" dir="4200000" algn="tl" rotWithShape="0">
              <a:srgbClr val="CC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rgbClr val="930B22"/>
                </a:solidFill>
              </a:rPr>
              <a:t>Структура финансовых источников</a:t>
            </a:r>
            <a:endParaRPr lang="ru-RU" sz="2400" dirty="0">
              <a:solidFill>
                <a:srgbClr val="930B22"/>
              </a:solidFill>
            </a:endParaRPr>
          </a:p>
        </p:txBody>
      </p:sp>
      <p:sp>
        <p:nvSpPr>
          <p:cNvPr id="17" name="TextBox 16"/>
          <p:cNvSpPr txBox="1"/>
          <p:nvPr/>
        </p:nvSpPr>
        <p:spPr>
          <a:xfrm>
            <a:off x="5220773" y="4621429"/>
            <a:ext cx="1475853" cy="1261884"/>
          </a:xfrm>
          <a:prstGeom prst="rect">
            <a:avLst/>
          </a:prstGeom>
          <a:noFill/>
        </p:spPr>
        <p:txBody>
          <a:bodyPr wrap="none" rtlCol="0">
            <a:spAutoFit/>
          </a:bodyPr>
          <a:lstStyle/>
          <a:p>
            <a:pPr algn="ctr"/>
            <a:r>
              <a:rPr lang="ru-RU" dirty="0" smtClean="0">
                <a:solidFill>
                  <a:srgbClr val="930B22"/>
                </a:solidFill>
              </a:rPr>
              <a:t>Бюджетные </a:t>
            </a:r>
          </a:p>
          <a:p>
            <a:pPr algn="ctr"/>
            <a:r>
              <a:rPr lang="ru-RU" dirty="0" smtClean="0">
                <a:solidFill>
                  <a:srgbClr val="930B22"/>
                </a:solidFill>
              </a:rPr>
              <a:t>средства </a:t>
            </a:r>
          </a:p>
          <a:p>
            <a:pPr algn="ctr"/>
            <a:r>
              <a:rPr lang="ru-RU" sz="3200" b="1" dirty="0" smtClean="0">
                <a:solidFill>
                  <a:srgbClr val="930B22"/>
                </a:solidFill>
              </a:rPr>
              <a:t>≈ </a:t>
            </a:r>
            <a:r>
              <a:rPr lang="ru-RU" sz="4000" b="1" dirty="0" smtClean="0">
                <a:solidFill>
                  <a:srgbClr val="930B22"/>
                </a:solidFill>
              </a:rPr>
              <a:t>2</a:t>
            </a:r>
            <a:r>
              <a:rPr lang="ru-RU" sz="3600" b="1" dirty="0" smtClean="0">
                <a:solidFill>
                  <a:srgbClr val="930B22"/>
                </a:solidFill>
              </a:rPr>
              <a:t>0</a:t>
            </a:r>
            <a:r>
              <a:rPr lang="ru-RU" sz="3200" b="1" dirty="0" smtClean="0">
                <a:solidFill>
                  <a:srgbClr val="930B22"/>
                </a:solidFill>
              </a:rPr>
              <a:t>%</a:t>
            </a:r>
            <a:endParaRPr lang="ru-RU" sz="3200" b="1" dirty="0">
              <a:solidFill>
                <a:srgbClr val="930B22"/>
              </a:solidFill>
            </a:endParaRPr>
          </a:p>
        </p:txBody>
      </p:sp>
      <p:sp>
        <p:nvSpPr>
          <p:cNvPr id="18" name="TextBox 17"/>
          <p:cNvSpPr txBox="1"/>
          <p:nvPr/>
        </p:nvSpPr>
        <p:spPr>
          <a:xfrm>
            <a:off x="2610545" y="4653136"/>
            <a:ext cx="1850955" cy="1200329"/>
          </a:xfrm>
          <a:prstGeom prst="rect">
            <a:avLst/>
          </a:prstGeom>
          <a:noFill/>
        </p:spPr>
        <p:txBody>
          <a:bodyPr wrap="none" rtlCol="0">
            <a:spAutoFit/>
          </a:bodyPr>
          <a:lstStyle/>
          <a:p>
            <a:pPr algn="ctr"/>
            <a:r>
              <a:rPr lang="ru-RU" dirty="0" smtClean="0">
                <a:solidFill>
                  <a:srgbClr val="930B22"/>
                </a:solidFill>
              </a:rPr>
              <a:t>Внебюджетные </a:t>
            </a:r>
          </a:p>
          <a:p>
            <a:pPr algn="ctr"/>
            <a:r>
              <a:rPr lang="ru-RU" dirty="0" smtClean="0">
                <a:solidFill>
                  <a:srgbClr val="930B22"/>
                </a:solidFill>
              </a:rPr>
              <a:t>Источники</a:t>
            </a:r>
          </a:p>
          <a:p>
            <a:pPr algn="ctr"/>
            <a:r>
              <a:rPr lang="ru-RU" sz="3600" b="1" dirty="0" smtClean="0">
                <a:solidFill>
                  <a:srgbClr val="930B22"/>
                </a:solidFill>
              </a:rPr>
              <a:t>≈ </a:t>
            </a:r>
            <a:r>
              <a:rPr lang="ru-RU" sz="3200" b="1" dirty="0" smtClean="0">
                <a:solidFill>
                  <a:srgbClr val="930B22"/>
                </a:solidFill>
              </a:rPr>
              <a:t>8</a:t>
            </a:r>
            <a:r>
              <a:rPr lang="ru-RU" sz="3600" b="1" dirty="0" smtClean="0">
                <a:solidFill>
                  <a:srgbClr val="930B22"/>
                </a:solidFill>
              </a:rPr>
              <a:t>0%</a:t>
            </a:r>
            <a:endParaRPr lang="ru-RU" sz="3600" b="1" dirty="0">
              <a:solidFill>
                <a:srgbClr val="930B22"/>
              </a:solidFill>
            </a:endParaRPr>
          </a:p>
        </p:txBody>
      </p:sp>
      <p:sp>
        <p:nvSpPr>
          <p:cNvPr id="9" name="Прямоугольник 8"/>
          <p:cNvSpPr/>
          <p:nvPr/>
        </p:nvSpPr>
        <p:spPr>
          <a:xfrm>
            <a:off x="1643010" y="0"/>
            <a:ext cx="7500990" cy="461665"/>
          </a:xfrm>
          <a:prstGeom prst="rect">
            <a:avLst/>
          </a:prstGeom>
        </p:spPr>
        <p:txBody>
          <a:bodyPr wrap="square">
            <a:spAutoFit/>
          </a:bodyPr>
          <a:lstStyle/>
          <a:p>
            <a:pPr algn="ctr">
              <a:defRPr/>
            </a:pPr>
            <a:r>
              <a:rPr lang="ru-RU" sz="1200" b="1" dirty="0">
                <a:ln w="1905"/>
                <a:solidFill>
                  <a:srgbClr val="B20E29"/>
                </a:solidFill>
                <a:latin typeface="Constantia" pitchFamily="18" charset="0"/>
              </a:rPr>
              <a:t>ООО «Потенциал», г. Ульяновск, ул. Пушкинская, дом 15а, офис 108 тел/факс: 8 (8422) 67-55-92, </a:t>
            </a:r>
            <a:endParaRPr lang="ru-RU" sz="1200" b="1" dirty="0" smtClean="0">
              <a:ln w="1905"/>
              <a:solidFill>
                <a:srgbClr val="B20E29"/>
              </a:solidFill>
              <a:latin typeface="Constantia" pitchFamily="18" charset="0"/>
            </a:endParaRPr>
          </a:p>
          <a:p>
            <a:pPr algn="ctr">
              <a:defRPr/>
            </a:pPr>
            <a:r>
              <a:rPr lang="en-US" sz="1200" b="1" dirty="0" smtClean="0">
                <a:ln w="1905"/>
                <a:solidFill>
                  <a:srgbClr val="B20E29"/>
                </a:solidFill>
                <a:latin typeface="Constantia" pitchFamily="18" charset="0"/>
              </a:rPr>
              <a:t>e-mail</a:t>
            </a:r>
            <a:r>
              <a:rPr lang="ru-RU" sz="1200" b="1" dirty="0" smtClean="0">
                <a:ln w="1905"/>
                <a:solidFill>
                  <a:srgbClr val="B20E29"/>
                </a:solidFill>
                <a:latin typeface="Constantia" pitchFamily="18" charset="0"/>
              </a:rPr>
              <a:t>:</a:t>
            </a:r>
            <a:r>
              <a:rPr lang="en-US" sz="1200" b="1" dirty="0" smtClean="0">
                <a:ln w="1905"/>
                <a:solidFill>
                  <a:srgbClr val="B20E29"/>
                </a:solidFill>
                <a:latin typeface="Constantia" pitchFamily="18" charset="0"/>
              </a:rPr>
              <a:t> potencial_73@mail.ru</a:t>
            </a:r>
            <a:r>
              <a:rPr lang="ru-RU" sz="1200" b="1" dirty="0" smtClean="0">
                <a:ln w="1905"/>
                <a:solidFill>
                  <a:srgbClr val="B20E29"/>
                </a:solidFill>
                <a:latin typeface="Constantia" pitchFamily="18" charset="0"/>
              </a:rPr>
              <a:t> </a:t>
            </a:r>
            <a:endParaRPr lang="ru-RU" sz="1200" b="1" dirty="0">
              <a:ln w="1905"/>
              <a:solidFill>
                <a:srgbClr val="B20E29"/>
              </a:solidFill>
              <a:latin typeface="Constant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475656" y="620688"/>
            <a:ext cx="6624736" cy="936104"/>
          </a:xfrm>
        </p:spPr>
        <p:txBody>
          <a:bodyPr>
            <a:normAutofit fontScale="90000"/>
          </a:bodyPr>
          <a:lstStyle/>
          <a:p>
            <a:pPr algn="ctr" eaLnBrk="1" hangingPunct="1"/>
            <a:r>
              <a:rPr lang="ru-RU" sz="3500" b="1" dirty="0" smtClean="0">
                <a:solidFill>
                  <a:srgbClr val="9F450D"/>
                </a:solidFill>
              </a:rPr>
              <a:t>Раскрытие существенных</a:t>
            </a:r>
            <a:br>
              <a:rPr lang="ru-RU" sz="3500" b="1" dirty="0" smtClean="0">
                <a:solidFill>
                  <a:srgbClr val="9F450D"/>
                </a:solidFill>
              </a:rPr>
            </a:br>
            <a:r>
              <a:rPr lang="ru-RU" sz="3500" b="1" dirty="0" smtClean="0">
                <a:solidFill>
                  <a:srgbClr val="9F450D"/>
                </a:solidFill>
              </a:rPr>
              <a:t> условий ЭСД(К)</a:t>
            </a:r>
          </a:p>
        </p:txBody>
      </p:sp>
      <p:sp>
        <p:nvSpPr>
          <p:cNvPr id="7" name="Вертикальный свиток 6"/>
          <p:cNvSpPr/>
          <p:nvPr/>
        </p:nvSpPr>
        <p:spPr>
          <a:xfrm>
            <a:off x="-324544" y="1495817"/>
            <a:ext cx="5112568" cy="5544616"/>
          </a:xfrm>
          <a:prstGeom prst="verticalScroll">
            <a:avLst/>
          </a:prstGeom>
          <a:solidFill>
            <a:srgbClr val="E3DCD9">
              <a:alpha val="33333"/>
            </a:srgbClr>
          </a:solidFill>
          <a:ln>
            <a:solidFill>
              <a:schemeClr val="bg2">
                <a:lumMod val="50000"/>
                <a:alpha val="46000"/>
              </a:schemeClr>
            </a:solidFill>
          </a:ln>
          <a:effectLst>
            <a:outerShdw blurRad="50800" dist="177800" dir="3000000" algn="tl" rotWithShape="0">
              <a:schemeClr val="tx2">
                <a:lumMod val="75000"/>
                <a:alpha val="42000"/>
              </a:schemeClr>
            </a:outerShdw>
          </a:effectLst>
          <a:scene3d>
            <a:camera prst="orthographicFront"/>
            <a:lightRig rig="glow"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431540" y="2060848"/>
            <a:ext cx="3600400" cy="4647426"/>
          </a:xfrm>
          <a:prstGeom prst="rect">
            <a:avLst/>
          </a:prstGeom>
          <a:noFill/>
        </p:spPr>
        <p:txBody>
          <a:bodyPr wrap="square" numCol="1" rtlCol="0">
            <a:spAutoFit/>
          </a:bodyPr>
          <a:lstStyle/>
          <a:p>
            <a:pPr algn="ctr"/>
            <a:r>
              <a:rPr lang="ru-RU" b="1" dirty="0" smtClean="0">
                <a:solidFill>
                  <a:srgbClr val="C00000"/>
                </a:solidFill>
                <a:latin typeface="Arial" pitchFamily="34" charset="0"/>
                <a:cs typeface="Arial" pitchFamily="34" charset="0"/>
              </a:rPr>
              <a:t>   «</a:t>
            </a:r>
            <a:r>
              <a:rPr lang="ru-RU" b="1" dirty="0" smtClean="0">
                <a:solidFill>
                  <a:srgbClr val="930B22"/>
                </a:solidFill>
                <a:latin typeface="Arial" pitchFamily="34" charset="0"/>
                <a:cs typeface="Arial" pitchFamily="34" charset="0"/>
              </a:rPr>
              <a:t>АКТИВНАЯ» ФОРМА</a:t>
            </a:r>
          </a:p>
          <a:p>
            <a:pPr algn="ctr"/>
            <a:endParaRPr lang="ru-RU" sz="800" b="1" dirty="0" smtClean="0">
              <a:solidFill>
                <a:srgbClr val="C00000"/>
              </a:solidFill>
              <a:latin typeface="Arial" pitchFamily="34" charset="0"/>
              <a:cs typeface="Arial" pitchFamily="34" charset="0"/>
            </a:endParaRPr>
          </a:p>
          <a:p>
            <a:pPr algn="just"/>
            <a:r>
              <a:rPr lang="ru-RU" dirty="0" smtClean="0">
                <a:latin typeface="Arial" pitchFamily="34" charset="0"/>
                <a:cs typeface="Arial" pitchFamily="34" charset="0"/>
              </a:rPr>
              <a:t>      </a:t>
            </a:r>
            <a:r>
              <a:rPr lang="ru-RU" dirty="0" smtClean="0">
                <a:latin typeface="+mj-lt"/>
                <a:cs typeface="Arial" pitchFamily="34" charset="0"/>
              </a:rPr>
              <a:t>Исполнитель ЭСД(К) одновременно выполняет функции Поставщика энергетических ресурсов, о чём делается соответствующая запись в условиях ЭСД(К) и в условиях договора поставки ресурсов.      Формирование сэкономленных средств производится «автоматически» на расчётном счёте </a:t>
            </a:r>
            <a:r>
              <a:rPr lang="ru-RU" dirty="0" err="1" smtClean="0">
                <a:latin typeface="+mj-lt"/>
                <a:cs typeface="Arial" pitchFamily="34" charset="0"/>
              </a:rPr>
              <a:t>Испол</a:t>
            </a:r>
            <a:r>
              <a:rPr lang="ru-RU" dirty="0" smtClean="0">
                <a:latin typeface="+mj-lt"/>
                <a:cs typeface="Arial" pitchFamily="34" charset="0"/>
              </a:rPr>
              <a:t>- </a:t>
            </a:r>
            <a:r>
              <a:rPr lang="ru-RU" dirty="0" err="1" smtClean="0">
                <a:latin typeface="+mj-lt"/>
                <a:cs typeface="Arial" pitchFamily="34" charset="0"/>
              </a:rPr>
              <a:t>нителя</a:t>
            </a:r>
            <a:r>
              <a:rPr lang="ru-RU" dirty="0" smtClean="0">
                <a:latin typeface="+mj-lt"/>
                <a:cs typeface="Arial" pitchFamily="34" charset="0"/>
              </a:rPr>
              <a:t> ЭСД(К), являющегося одновременно поставщиком ресурсов.</a:t>
            </a:r>
          </a:p>
          <a:p>
            <a:endParaRPr lang="ru-RU" dirty="0" smtClean="0">
              <a:latin typeface="Arial" pitchFamily="34" charset="0"/>
              <a:cs typeface="Arial" pitchFamily="34" charset="0"/>
            </a:endParaRPr>
          </a:p>
        </p:txBody>
      </p:sp>
      <p:sp>
        <p:nvSpPr>
          <p:cNvPr id="10" name="Прямоугольник 9"/>
          <p:cNvSpPr/>
          <p:nvPr/>
        </p:nvSpPr>
        <p:spPr>
          <a:xfrm>
            <a:off x="1643010" y="0"/>
            <a:ext cx="7500990" cy="461665"/>
          </a:xfrm>
          <a:prstGeom prst="rect">
            <a:avLst/>
          </a:prstGeom>
        </p:spPr>
        <p:txBody>
          <a:bodyPr wrap="square">
            <a:spAutoFit/>
          </a:bodyPr>
          <a:lstStyle/>
          <a:p>
            <a:pPr algn="ctr">
              <a:defRPr/>
            </a:pPr>
            <a:r>
              <a:rPr lang="ru-RU" sz="1200" b="1" dirty="0">
                <a:ln w="1905"/>
                <a:solidFill>
                  <a:srgbClr val="7B3D17"/>
                </a:solidFill>
                <a:latin typeface="Constantia" pitchFamily="18" charset="0"/>
              </a:rPr>
              <a:t>ООО «Потенциал», г. Ульяновск, ул. Пушкинская, дом 15а, офис 108 тел/факс: 8 (8422) 67-55-92, </a:t>
            </a:r>
            <a:endParaRPr lang="ru-RU" sz="1200" b="1" dirty="0" smtClean="0">
              <a:ln w="1905"/>
              <a:solidFill>
                <a:srgbClr val="7B3D17"/>
              </a:solidFill>
              <a:latin typeface="Constantia" pitchFamily="18" charset="0"/>
            </a:endParaRPr>
          </a:p>
          <a:p>
            <a:pPr algn="ctr">
              <a:defRPr/>
            </a:pPr>
            <a:r>
              <a:rPr lang="en-US" sz="1200" b="1" dirty="0" smtClean="0">
                <a:ln w="1905"/>
                <a:solidFill>
                  <a:srgbClr val="7B3D17"/>
                </a:solidFill>
                <a:latin typeface="Constantia" pitchFamily="18" charset="0"/>
              </a:rPr>
              <a:t>e-mail</a:t>
            </a:r>
            <a:r>
              <a:rPr lang="ru-RU" sz="1200" b="1" dirty="0" smtClean="0">
                <a:ln w="1905"/>
                <a:solidFill>
                  <a:srgbClr val="7B3D17"/>
                </a:solidFill>
                <a:latin typeface="Constantia" pitchFamily="18" charset="0"/>
              </a:rPr>
              <a:t>:</a:t>
            </a:r>
            <a:r>
              <a:rPr lang="en-US" sz="1200" b="1" dirty="0" smtClean="0">
                <a:ln w="1905"/>
                <a:solidFill>
                  <a:srgbClr val="7B3D17"/>
                </a:solidFill>
                <a:latin typeface="Constantia" pitchFamily="18" charset="0"/>
              </a:rPr>
              <a:t> potencial_73@mail.ru</a:t>
            </a:r>
            <a:r>
              <a:rPr lang="ru-RU" sz="1200" b="1" dirty="0" smtClean="0">
                <a:ln w="1905"/>
                <a:solidFill>
                  <a:srgbClr val="7B3D17"/>
                </a:solidFill>
                <a:latin typeface="Constantia" pitchFamily="18" charset="0"/>
              </a:rPr>
              <a:t> </a:t>
            </a:r>
            <a:endParaRPr lang="ru-RU" sz="1200" b="1" dirty="0">
              <a:ln w="1905"/>
              <a:solidFill>
                <a:srgbClr val="7B3D17"/>
              </a:solidFill>
              <a:latin typeface="Constantia" pitchFamily="18" charset="0"/>
            </a:endParaRPr>
          </a:p>
        </p:txBody>
      </p:sp>
      <p:sp>
        <p:nvSpPr>
          <p:cNvPr id="13" name="Вертикальный свиток 12"/>
          <p:cNvSpPr/>
          <p:nvPr/>
        </p:nvSpPr>
        <p:spPr>
          <a:xfrm>
            <a:off x="4355976" y="1905586"/>
            <a:ext cx="5112568" cy="4912967"/>
          </a:xfrm>
          <a:prstGeom prst="verticalScroll">
            <a:avLst/>
          </a:prstGeom>
          <a:solidFill>
            <a:srgbClr val="E3DCD9">
              <a:alpha val="34000"/>
            </a:srgbClr>
          </a:solidFill>
          <a:ln>
            <a:solidFill>
              <a:schemeClr val="bg2">
                <a:lumMod val="50000"/>
                <a:alpha val="46000"/>
              </a:schemeClr>
            </a:solidFill>
          </a:ln>
          <a:effectLst>
            <a:outerShdw blurRad="50800" dist="177800" dir="3000000" algn="tl" rotWithShape="0">
              <a:schemeClr val="tx2">
                <a:lumMod val="75000"/>
                <a:alpha val="42000"/>
              </a:schemeClr>
            </a:outerShdw>
          </a:effectLst>
          <a:scene3d>
            <a:camera prst="orthographicFront"/>
            <a:lightRig rig="glow"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TextBox 13"/>
          <p:cNvSpPr txBox="1"/>
          <p:nvPr/>
        </p:nvSpPr>
        <p:spPr>
          <a:xfrm>
            <a:off x="4974806" y="2207558"/>
            <a:ext cx="3786354" cy="4524315"/>
          </a:xfrm>
          <a:prstGeom prst="rect">
            <a:avLst/>
          </a:prstGeom>
          <a:noFill/>
        </p:spPr>
        <p:txBody>
          <a:bodyPr wrap="square" numCol="1" rtlCol="0">
            <a:spAutoFit/>
          </a:bodyPr>
          <a:lstStyle/>
          <a:p>
            <a:pPr algn="ctr"/>
            <a:r>
              <a:rPr lang="ru-RU" b="1" dirty="0" smtClean="0">
                <a:solidFill>
                  <a:srgbClr val="C00000"/>
                </a:solidFill>
                <a:latin typeface="Arial" pitchFamily="34" charset="0"/>
                <a:cs typeface="Arial" pitchFamily="34" charset="0"/>
              </a:rPr>
              <a:t>       </a:t>
            </a:r>
          </a:p>
          <a:p>
            <a:pPr algn="ctr"/>
            <a:r>
              <a:rPr lang="ru-RU" b="1" dirty="0" smtClean="0">
                <a:solidFill>
                  <a:srgbClr val="C00000"/>
                </a:solidFill>
                <a:latin typeface="Arial" pitchFamily="34" charset="0"/>
                <a:cs typeface="Arial" pitchFamily="34" charset="0"/>
              </a:rPr>
              <a:t> «</a:t>
            </a:r>
            <a:r>
              <a:rPr lang="ru-RU" b="1" dirty="0" smtClean="0">
                <a:solidFill>
                  <a:srgbClr val="930B22"/>
                </a:solidFill>
                <a:latin typeface="Arial" pitchFamily="34" charset="0"/>
                <a:cs typeface="Arial" pitchFamily="34" charset="0"/>
              </a:rPr>
              <a:t>ПАССИВНАЯ» ФОРМА</a:t>
            </a:r>
          </a:p>
          <a:p>
            <a:pPr algn="ctr"/>
            <a:endParaRPr lang="ru-RU" b="1" dirty="0" smtClean="0">
              <a:solidFill>
                <a:srgbClr val="930B22"/>
              </a:solidFill>
              <a:latin typeface="Arial" pitchFamily="34" charset="0"/>
              <a:cs typeface="Arial" pitchFamily="34" charset="0"/>
            </a:endParaRPr>
          </a:p>
          <a:p>
            <a:pPr algn="just"/>
            <a:r>
              <a:rPr lang="ru-RU" dirty="0" smtClean="0">
                <a:cs typeface="Arial" pitchFamily="34" charset="0"/>
              </a:rPr>
              <a:t>При работе по «пассивной» форме ЭСД(К) формирование, учёт сэкономленных средств и их дальнейшее использование без совмещения в одном лице функций Поставщика и Исполнителя ЭСД(К)  организовать  невозможно!</a:t>
            </a:r>
          </a:p>
          <a:p>
            <a:pPr algn="just"/>
            <a:r>
              <a:rPr lang="ru-RU" dirty="0">
                <a:latin typeface="Arial" pitchFamily="34" charset="0"/>
                <a:cs typeface="Arial" pitchFamily="34" charset="0"/>
              </a:rPr>
              <a:t> Исполнитель ЭСД(К) </a:t>
            </a:r>
            <a:r>
              <a:rPr lang="ru-RU" dirty="0" smtClean="0">
                <a:latin typeface="Arial" pitchFamily="34" charset="0"/>
                <a:cs typeface="Arial" pitchFamily="34" charset="0"/>
              </a:rPr>
              <a:t>при такой форме лишь выполняет </a:t>
            </a:r>
            <a:r>
              <a:rPr lang="ru-RU" dirty="0">
                <a:latin typeface="Arial" pitchFamily="34" charset="0"/>
                <a:cs typeface="Arial" pitchFamily="34" charset="0"/>
              </a:rPr>
              <a:t>задания Заказчика по реализации </a:t>
            </a:r>
            <a:r>
              <a:rPr lang="ru-RU" dirty="0" smtClean="0">
                <a:latin typeface="Arial" pitchFamily="34" charset="0"/>
                <a:cs typeface="Arial" pitchFamily="34" charset="0"/>
              </a:rPr>
              <a:t>мероприятий Программы энергосбережения Заказчика.</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Прямоугольник 3"/>
          <p:cNvSpPr/>
          <p:nvPr/>
        </p:nvSpPr>
        <p:spPr>
          <a:xfrm>
            <a:off x="1643010" y="0"/>
            <a:ext cx="7500990" cy="461665"/>
          </a:xfrm>
          <a:prstGeom prst="rect">
            <a:avLst/>
          </a:prstGeom>
        </p:spPr>
        <p:txBody>
          <a:bodyPr wrap="square">
            <a:spAutoFit/>
          </a:bodyPr>
          <a:lstStyle/>
          <a:p>
            <a:pPr algn="ctr">
              <a:defRPr/>
            </a:pPr>
            <a:r>
              <a:rPr lang="ru-RU" sz="1200" b="1" dirty="0">
                <a:ln w="1905"/>
                <a:solidFill>
                  <a:srgbClr val="7B3D17"/>
                </a:solidFill>
                <a:latin typeface="Constantia" pitchFamily="18" charset="0"/>
              </a:rPr>
              <a:t>ООО «Потенциал», г. Ульяновск, ул. Пушкинская, дом 15а, офис 108 тел/факс: 8 (8422) 67-55-92, </a:t>
            </a:r>
            <a:endParaRPr lang="ru-RU" sz="1200" b="1" dirty="0" smtClean="0">
              <a:ln w="1905"/>
              <a:solidFill>
                <a:srgbClr val="7B3D17"/>
              </a:solidFill>
              <a:latin typeface="Constantia" pitchFamily="18" charset="0"/>
            </a:endParaRPr>
          </a:p>
          <a:p>
            <a:pPr algn="ctr">
              <a:defRPr/>
            </a:pPr>
            <a:r>
              <a:rPr lang="en-US" sz="1200" b="1" dirty="0" smtClean="0">
                <a:ln w="1905"/>
                <a:solidFill>
                  <a:srgbClr val="7B3D17"/>
                </a:solidFill>
                <a:latin typeface="Constantia" pitchFamily="18" charset="0"/>
              </a:rPr>
              <a:t>e-mail</a:t>
            </a:r>
            <a:r>
              <a:rPr lang="ru-RU" sz="1200" b="1" dirty="0" smtClean="0">
                <a:ln w="1905"/>
                <a:solidFill>
                  <a:srgbClr val="7B3D17"/>
                </a:solidFill>
                <a:latin typeface="Constantia" pitchFamily="18" charset="0"/>
              </a:rPr>
              <a:t>:</a:t>
            </a:r>
            <a:r>
              <a:rPr lang="en-US" sz="1200" b="1" dirty="0" smtClean="0">
                <a:ln w="1905"/>
                <a:solidFill>
                  <a:srgbClr val="7B3D17"/>
                </a:solidFill>
                <a:latin typeface="Constantia" pitchFamily="18" charset="0"/>
              </a:rPr>
              <a:t> potencial_73@mail.ru</a:t>
            </a:r>
            <a:r>
              <a:rPr lang="ru-RU" sz="1200" b="1" dirty="0" smtClean="0">
                <a:ln w="1905"/>
                <a:solidFill>
                  <a:srgbClr val="7B3D17"/>
                </a:solidFill>
                <a:latin typeface="Constantia" pitchFamily="18" charset="0"/>
              </a:rPr>
              <a:t> </a:t>
            </a:r>
            <a:endParaRPr lang="ru-RU" sz="1200" b="1" dirty="0">
              <a:ln w="1905"/>
              <a:solidFill>
                <a:srgbClr val="7B3D17"/>
              </a:solidFill>
              <a:latin typeface="Constantia" pitchFamily="18" charset="0"/>
            </a:endParaRPr>
          </a:p>
        </p:txBody>
      </p:sp>
      <p:sp>
        <p:nvSpPr>
          <p:cNvPr id="5" name="TextBox 4"/>
          <p:cNvSpPr txBox="1"/>
          <p:nvPr/>
        </p:nvSpPr>
        <p:spPr>
          <a:xfrm>
            <a:off x="467083" y="461665"/>
            <a:ext cx="8280920" cy="892552"/>
          </a:xfrm>
          <a:prstGeom prst="rect">
            <a:avLst/>
          </a:prstGeom>
          <a:noFill/>
        </p:spPr>
        <p:txBody>
          <a:bodyPr wrap="square">
            <a:spAutoFit/>
          </a:bodyPr>
          <a:lstStyle/>
          <a:p>
            <a:pPr algn="ctr" fontAlgn="auto">
              <a:spcBef>
                <a:spcPts val="0"/>
              </a:spcBef>
              <a:spcAft>
                <a:spcPts val="0"/>
              </a:spcAft>
              <a:defRPr/>
            </a:pPr>
            <a:r>
              <a:rPr lang="ru-RU" sz="2600" b="1" dirty="0" smtClean="0">
                <a:solidFill>
                  <a:srgbClr val="C20E2C"/>
                </a:solidFill>
                <a:latin typeface="Constantia" pitchFamily="18" charset="0"/>
              </a:rPr>
              <a:t>Схема организации договорных отношений при «АКТИВНОЙ» форме ЭСД(К).</a:t>
            </a:r>
            <a:endParaRPr lang="ru-RU" sz="2600" b="1" dirty="0">
              <a:solidFill>
                <a:srgbClr val="C20E2C"/>
              </a:solidFill>
              <a:latin typeface="Constantia" pitchFamily="18" charset="0"/>
            </a:endParaRPr>
          </a:p>
        </p:txBody>
      </p:sp>
      <p:sp>
        <p:nvSpPr>
          <p:cNvPr id="66" name="TextBox 18"/>
          <p:cNvSpPr txBox="1">
            <a:spLocks noChangeArrowheads="1"/>
          </p:cNvSpPr>
          <p:nvPr/>
        </p:nvSpPr>
        <p:spPr bwMode="auto">
          <a:xfrm>
            <a:off x="998730" y="4332423"/>
            <a:ext cx="7776864" cy="2554545"/>
          </a:xfrm>
          <a:prstGeom prst="rect">
            <a:avLst/>
          </a:prstGeom>
          <a:noFill/>
          <a:ln w="9525">
            <a:noFill/>
            <a:miter lim="800000"/>
            <a:headEnd/>
            <a:tailEnd/>
          </a:ln>
        </p:spPr>
        <p:txBody>
          <a:bodyPr wrap="square">
            <a:spAutoFit/>
          </a:bodyPr>
          <a:lstStyle/>
          <a:p>
            <a:pPr algn="just"/>
            <a:r>
              <a:rPr lang="ru-RU" sz="1200" dirty="0" smtClean="0">
                <a:latin typeface="+mj-lt"/>
                <a:cs typeface="Arial" pitchFamily="34" charset="0"/>
              </a:rPr>
              <a:t>— </a:t>
            </a:r>
            <a:r>
              <a:rPr lang="ru-RU" sz="1600" dirty="0" err="1" smtClean="0">
                <a:latin typeface="+mj-lt"/>
                <a:cs typeface="Arial" pitchFamily="34" charset="0"/>
              </a:rPr>
              <a:t>Энергосервисный</a:t>
            </a:r>
            <a:r>
              <a:rPr lang="ru-RU" sz="1600" dirty="0" smtClean="0">
                <a:latin typeface="+mj-lt"/>
                <a:cs typeface="Arial" pitchFamily="34" charset="0"/>
              </a:rPr>
              <a:t> договор (контракт), содержащий существенные условия, предусматривающие выполнение Исполнителем ЭСД(К) функций  Поставщика энергоресурсов.</a:t>
            </a:r>
          </a:p>
          <a:p>
            <a:pPr marL="628650" algn="just"/>
            <a:r>
              <a:rPr lang="ru-RU" sz="1200" dirty="0" smtClean="0">
                <a:latin typeface="+mj-lt"/>
                <a:cs typeface="Arial" pitchFamily="34" charset="0"/>
              </a:rPr>
              <a:t>— </a:t>
            </a:r>
            <a:r>
              <a:rPr lang="ru-RU" sz="1600" dirty="0" smtClean="0">
                <a:latin typeface="+mj-lt"/>
                <a:cs typeface="Arial" pitchFamily="34" charset="0"/>
              </a:rPr>
              <a:t>Договор купли-продажи (поставки) энергоресурсов между Заказчиком и Поставщиком ресурсов, выполняющим одновременно функции Исполнителя </a:t>
            </a:r>
            <a:r>
              <a:rPr lang="ru-RU" sz="1600" dirty="0">
                <a:latin typeface="+mj-lt"/>
                <a:cs typeface="Arial" pitchFamily="34" charset="0"/>
              </a:rPr>
              <a:t>ЭСД(К), содержащий существенные </a:t>
            </a:r>
            <a:r>
              <a:rPr lang="ru-RU" sz="1600" dirty="0" smtClean="0">
                <a:latin typeface="+mj-lt"/>
                <a:cs typeface="Arial" pitchFamily="34" charset="0"/>
              </a:rPr>
              <a:t>условия, прописанные в  ЭСД(К).</a:t>
            </a:r>
          </a:p>
          <a:p>
            <a:pPr algn="just"/>
            <a:r>
              <a:rPr lang="ru-RU" sz="1200" dirty="0" smtClean="0">
                <a:latin typeface="+mj-lt"/>
                <a:cs typeface="Arial" pitchFamily="34" charset="0"/>
              </a:rPr>
              <a:t>— </a:t>
            </a:r>
            <a:r>
              <a:rPr lang="ru-RU" sz="1600" dirty="0" smtClean="0">
                <a:latin typeface="+mj-lt"/>
                <a:cs typeface="Arial" pitchFamily="34" charset="0"/>
              </a:rPr>
              <a:t>Договор купли-продажи (поставки) энергоресурсов между региональным поставщиком  и  Исполнителем  ЭСД(К), исполняющим одновременно функции Поставщика</a:t>
            </a:r>
            <a:endParaRPr lang="ru-RU" sz="1600" dirty="0">
              <a:latin typeface="+mj-lt"/>
              <a:cs typeface="Arial" pitchFamily="34" charset="0"/>
            </a:endParaRPr>
          </a:p>
        </p:txBody>
      </p:sp>
      <p:grpSp>
        <p:nvGrpSpPr>
          <p:cNvPr id="91" name="Группа 90"/>
          <p:cNvGrpSpPr/>
          <p:nvPr/>
        </p:nvGrpSpPr>
        <p:grpSpPr>
          <a:xfrm>
            <a:off x="743759" y="1196212"/>
            <a:ext cx="7572428" cy="3036822"/>
            <a:chOff x="785786" y="1820938"/>
            <a:chExt cx="7572428" cy="3036822"/>
          </a:xfrm>
        </p:grpSpPr>
        <p:sp>
          <p:nvSpPr>
            <p:cNvPr id="25" name="Скругленный прямоугольник 24"/>
            <p:cNvSpPr/>
            <p:nvPr/>
          </p:nvSpPr>
          <p:spPr>
            <a:xfrm>
              <a:off x="785786" y="2000240"/>
              <a:ext cx="2143140" cy="928694"/>
            </a:xfrm>
            <a:prstGeom prst="roundRect">
              <a:avLst/>
            </a:prstGeom>
            <a:solidFill>
              <a:srgbClr val="FEAB94">
                <a:alpha val="64000"/>
              </a:srgb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r>
                <a:rPr lang="ru-RU" b="1" dirty="0" smtClean="0">
                  <a:ln/>
                  <a:solidFill>
                    <a:srgbClr val="7B3D17"/>
                  </a:solidFill>
                  <a:cs typeface="Times New Roman" pitchFamily="18" charset="0"/>
                </a:rPr>
                <a:t>Региональный поставщик</a:t>
              </a:r>
              <a:endParaRPr lang="ru-RU" b="1" dirty="0">
                <a:ln/>
                <a:solidFill>
                  <a:srgbClr val="7B3D17"/>
                </a:solidFill>
                <a:cs typeface="Times New Roman" pitchFamily="18" charset="0"/>
              </a:endParaRPr>
            </a:p>
          </p:txBody>
        </p:sp>
        <p:sp>
          <p:nvSpPr>
            <p:cNvPr id="26" name="Скругленный прямоугольник 25"/>
            <p:cNvSpPr/>
            <p:nvPr/>
          </p:nvSpPr>
          <p:spPr>
            <a:xfrm>
              <a:off x="6286512" y="2000240"/>
              <a:ext cx="2071702" cy="928694"/>
            </a:xfrm>
            <a:prstGeom prst="roundRect">
              <a:avLst/>
            </a:prstGeom>
            <a:solidFill>
              <a:srgbClr val="FEAB94">
                <a:alpha val="64000"/>
              </a:srgb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r>
                <a:rPr lang="ru-RU" b="1" dirty="0" smtClean="0">
                  <a:ln/>
                  <a:solidFill>
                    <a:srgbClr val="7B3D17"/>
                  </a:solidFill>
                  <a:cs typeface="Times New Roman" pitchFamily="18" charset="0"/>
                </a:rPr>
                <a:t>Учреждение – Заказчик ЭСД(К)</a:t>
              </a:r>
            </a:p>
          </p:txBody>
        </p:sp>
        <p:sp>
          <p:nvSpPr>
            <p:cNvPr id="27" name="Скругленный прямоугольник 26"/>
            <p:cNvSpPr/>
            <p:nvPr/>
          </p:nvSpPr>
          <p:spPr>
            <a:xfrm>
              <a:off x="3571868" y="3714752"/>
              <a:ext cx="2214578" cy="1143008"/>
            </a:xfrm>
            <a:prstGeom prst="roundRect">
              <a:avLst/>
            </a:prstGeom>
            <a:solidFill>
              <a:srgbClr val="F9DD8F">
                <a:alpha val="76863"/>
              </a:srgbClr>
            </a:solidFill>
            <a:ln>
              <a:solidFill>
                <a:srgbClr val="F08A6A"/>
              </a:solidFill>
            </a:ln>
            <a:effectLst>
              <a:outerShdw blurRad="50800" dist="127000" dir="2880000" algn="tl" rotWithShape="0">
                <a:srgbClr val="FFC000">
                  <a:alpha val="54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r>
                <a:rPr lang="ru-RU" b="1" dirty="0" smtClean="0">
                  <a:ln/>
                  <a:solidFill>
                    <a:srgbClr val="B20E29"/>
                  </a:solidFill>
                  <a:cs typeface="Times New Roman" pitchFamily="18" charset="0"/>
                </a:rPr>
                <a:t>Исполнитель ЭСД(К) – Поставщик энергоресурсов</a:t>
              </a:r>
            </a:p>
          </p:txBody>
        </p:sp>
        <p:grpSp>
          <p:nvGrpSpPr>
            <p:cNvPr id="41" name="Группа 40"/>
            <p:cNvGrpSpPr/>
            <p:nvPr/>
          </p:nvGrpSpPr>
          <p:grpSpPr>
            <a:xfrm>
              <a:off x="5929322" y="3000373"/>
              <a:ext cx="1857388" cy="1857387"/>
              <a:chOff x="5929322" y="3000373"/>
              <a:chExt cx="1857388" cy="1857387"/>
            </a:xfrm>
          </p:grpSpPr>
          <p:sp>
            <p:nvSpPr>
              <p:cNvPr id="40" name="Овал 39"/>
              <p:cNvSpPr/>
              <p:nvPr/>
            </p:nvSpPr>
            <p:spPr>
              <a:xfrm rot="16200000">
                <a:off x="7000892" y="4000505"/>
                <a:ext cx="642942" cy="642942"/>
              </a:xfrm>
              <a:prstGeom prst="ellipse">
                <a:avLst/>
              </a:prstGeom>
              <a:solidFill>
                <a:schemeClr val="accent2">
                  <a:lumMod val="20000"/>
                  <a:lumOff val="80000"/>
                  <a:alpha val="64000"/>
                </a:scheme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endParaRPr lang="ru-RU" b="1" dirty="0" smtClean="0">
                  <a:ln/>
                  <a:solidFill>
                    <a:srgbClr val="7B3D17"/>
                  </a:solidFill>
                  <a:cs typeface="Times New Roman" pitchFamily="18" charset="0"/>
                </a:endParaRPr>
              </a:p>
            </p:txBody>
          </p:sp>
          <p:sp>
            <p:nvSpPr>
              <p:cNvPr id="63" name="TextBox 62"/>
              <p:cNvSpPr txBox="1"/>
              <p:nvPr/>
            </p:nvSpPr>
            <p:spPr>
              <a:xfrm>
                <a:off x="7000892" y="3534321"/>
                <a:ext cx="571504" cy="132343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8000" b="1" dirty="0" smtClean="0">
                    <a:ln w="11430"/>
                    <a:solidFill>
                      <a:srgbClr val="99051A"/>
                    </a:solidFill>
                    <a:effectLst>
                      <a:outerShdw blurRad="50800" dist="39000" dir="5460000" algn="tl">
                        <a:srgbClr val="000000">
                          <a:alpha val="38000"/>
                        </a:srgbClr>
                      </a:outerShdw>
                    </a:effectLst>
                  </a:rPr>
                  <a:t>2</a:t>
                </a:r>
              </a:p>
            </p:txBody>
          </p:sp>
          <p:sp>
            <p:nvSpPr>
              <p:cNvPr id="38" name="Штриховая стрелка вправо 37"/>
              <p:cNvSpPr/>
              <p:nvPr/>
            </p:nvSpPr>
            <p:spPr>
              <a:xfrm rot="16200000">
                <a:off x="6858016" y="3000373"/>
                <a:ext cx="928694" cy="928694"/>
              </a:xfrm>
              <a:prstGeom prst="stripedRightArrow">
                <a:avLst/>
              </a:prstGeom>
              <a:solidFill>
                <a:srgbClr val="FEAB94">
                  <a:alpha val="64000"/>
                </a:srgb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endParaRPr lang="ru-RU" b="1" dirty="0" smtClean="0">
                  <a:ln/>
                  <a:solidFill>
                    <a:srgbClr val="7B3D17"/>
                  </a:solidFill>
                  <a:cs typeface="Times New Roman" pitchFamily="18" charset="0"/>
                </a:endParaRPr>
              </a:p>
            </p:txBody>
          </p:sp>
          <p:sp>
            <p:nvSpPr>
              <p:cNvPr id="39" name="Штриховая стрелка вправо 38"/>
              <p:cNvSpPr/>
              <p:nvPr/>
            </p:nvSpPr>
            <p:spPr>
              <a:xfrm rot="10800000">
                <a:off x="5929322" y="3857627"/>
                <a:ext cx="928694" cy="928694"/>
              </a:xfrm>
              <a:prstGeom prst="stripedRightArrow">
                <a:avLst/>
              </a:prstGeom>
              <a:solidFill>
                <a:srgbClr val="FEAB94">
                  <a:alpha val="64000"/>
                </a:srgb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endParaRPr lang="ru-RU" b="1" dirty="0" smtClean="0">
                  <a:ln/>
                  <a:solidFill>
                    <a:srgbClr val="7B3D17"/>
                  </a:solidFill>
                  <a:cs typeface="Times New Roman" pitchFamily="18" charset="0"/>
                </a:endParaRPr>
              </a:p>
            </p:txBody>
          </p:sp>
        </p:grpSp>
        <p:grpSp>
          <p:nvGrpSpPr>
            <p:cNvPr id="49" name="Группа 48"/>
            <p:cNvGrpSpPr/>
            <p:nvPr/>
          </p:nvGrpSpPr>
          <p:grpSpPr>
            <a:xfrm>
              <a:off x="1535885" y="3071810"/>
              <a:ext cx="1750231" cy="1553777"/>
              <a:chOff x="1535885" y="3071810"/>
              <a:chExt cx="1750231" cy="1553777"/>
            </a:xfrm>
          </p:grpSpPr>
          <p:grpSp>
            <p:nvGrpSpPr>
              <p:cNvPr id="48" name="Группа 47"/>
              <p:cNvGrpSpPr/>
              <p:nvPr/>
            </p:nvGrpSpPr>
            <p:grpSpPr>
              <a:xfrm>
                <a:off x="1714480" y="3857628"/>
                <a:ext cx="500067" cy="696522"/>
                <a:chOff x="1607323" y="3857628"/>
                <a:chExt cx="500067" cy="696522"/>
              </a:xfrm>
            </p:grpSpPr>
            <p:sp>
              <p:nvSpPr>
                <p:cNvPr id="43" name="Овал 42"/>
                <p:cNvSpPr/>
                <p:nvPr/>
              </p:nvSpPr>
              <p:spPr>
                <a:xfrm>
                  <a:off x="1607323" y="4054083"/>
                  <a:ext cx="500067" cy="500067"/>
                </a:xfrm>
                <a:prstGeom prst="ellipse">
                  <a:avLst/>
                </a:prstGeom>
                <a:solidFill>
                  <a:schemeClr val="accent2">
                    <a:lumMod val="20000"/>
                    <a:lumOff val="80000"/>
                    <a:alpha val="64000"/>
                  </a:scheme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endParaRPr lang="ru-RU" b="1" dirty="0" smtClean="0">
                    <a:ln/>
                    <a:solidFill>
                      <a:srgbClr val="7B3D17"/>
                    </a:solidFill>
                    <a:cs typeface="Times New Roman" pitchFamily="18" charset="0"/>
                  </a:endParaRPr>
                </a:p>
              </p:txBody>
            </p:sp>
            <p:sp>
              <p:nvSpPr>
                <p:cNvPr id="64" name="TextBox 63"/>
                <p:cNvSpPr txBox="1"/>
                <p:nvPr/>
              </p:nvSpPr>
              <p:spPr>
                <a:xfrm>
                  <a:off x="1678761" y="3857628"/>
                  <a:ext cx="357190" cy="63094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3500" b="1" dirty="0" smtClean="0">
                      <a:ln w="11430"/>
                      <a:solidFill>
                        <a:srgbClr val="C20E2C"/>
                      </a:solidFill>
                      <a:effectLst>
                        <a:outerShdw blurRad="50800" dist="39000" dir="5460000" algn="tl">
                          <a:srgbClr val="000000">
                            <a:alpha val="38000"/>
                          </a:srgbClr>
                        </a:outerShdw>
                      </a:effectLst>
                    </a:rPr>
                    <a:t>3</a:t>
                  </a:r>
                </a:p>
              </p:txBody>
            </p:sp>
          </p:grpSp>
          <p:sp>
            <p:nvSpPr>
              <p:cNvPr id="46" name="Штриховая стрелка вправо 45"/>
              <p:cNvSpPr/>
              <p:nvPr/>
            </p:nvSpPr>
            <p:spPr>
              <a:xfrm rot="16200000">
                <a:off x="1428728" y="3178967"/>
                <a:ext cx="857256" cy="642941"/>
              </a:xfrm>
              <a:prstGeom prst="stripedRightArrow">
                <a:avLst/>
              </a:prstGeom>
              <a:solidFill>
                <a:srgbClr val="FEAB94">
                  <a:alpha val="64000"/>
                </a:srgb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endParaRPr lang="ru-RU" b="1" dirty="0" smtClean="0">
                  <a:ln/>
                  <a:solidFill>
                    <a:srgbClr val="7B3D17"/>
                  </a:solidFill>
                  <a:cs typeface="Times New Roman" pitchFamily="18" charset="0"/>
                </a:endParaRPr>
              </a:p>
            </p:txBody>
          </p:sp>
          <p:sp>
            <p:nvSpPr>
              <p:cNvPr id="47" name="Штриховая стрелка вправо 46"/>
              <p:cNvSpPr/>
              <p:nvPr/>
            </p:nvSpPr>
            <p:spPr>
              <a:xfrm>
                <a:off x="2428860" y="3982646"/>
                <a:ext cx="857256" cy="642941"/>
              </a:xfrm>
              <a:prstGeom prst="stripedRightArrow">
                <a:avLst/>
              </a:prstGeom>
              <a:solidFill>
                <a:srgbClr val="FEAB94">
                  <a:alpha val="64000"/>
                </a:srgb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endParaRPr lang="ru-RU" b="1" dirty="0" smtClean="0">
                  <a:ln/>
                  <a:solidFill>
                    <a:srgbClr val="7B3D17"/>
                  </a:solidFill>
                  <a:cs typeface="Times New Roman" pitchFamily="18" charset="0"/>
                </a:endParaRPr>
              </a:p>
            </p:txBody>
          </p:sp>
        </p:grpSp>
        <p:grpSp>
          <p:nvGrpSpPr>
            <p:cNvPr id="78" name="Группа 77"/>
            <p:cNvGrpSpPr/>
            <p:nvPr/>
          </p:nvGrpSpPr>
          <p:grpSpPr>
            <a:xfrm>
              <a:off x="4286248" y="1820938"/>
              <a:ext cx="1857388" cy="1822378"/>
              <a:chOff x="4286248" y="1820938"/>
              <a:chExt cx="1857388" cy="1822378"/>
            </a:xfrm>
          </p:grpSpPr>
          <p:grpSp>
            <p:nvGrpSpPr>
              <p:cNvPr id="77" name="Группа 76"/>
              <p:cNvGrpSpPr/>
              <p:nvPr/>
            </p:nvGrpSpPr>
            <p:grpSpPr>
              <a:xfrm>
                <a:off x="4643436" y="1820938"/>
                <a:ext cx="571505" cy="1107996"/>
                <a:chOff x="4643436" y="1820938"/>
                <a:chExt cx="571505" cy="1107996"/>
              </a:xfrm>
            </p:grpSpPr>
            <p:sp>
              <p:nvSpPr>
                <p:cNvPr id="74" name="Овал 73"/>
                <p:cNvSpPr/>
                <p:nvPr/>
              </p:nvSpPr>
              <p:spPr>
                <a:xfrm rot="5400000">
                  <a:off x="4643437" y="2197048"/>
                  <a:ext cx="571504" cy="571505"/>
                </a:xfrm>
                <a:prstGeom prst="ellipse">
                  <a:avLst/>
                </a:prstGeom>
                <a:solidFill>
                  <a:schemeClr val="accent2">
                    <a:lumMod val="20000"/>
                    <a:lumOff val="80000"/>
                    <a:alpha val="64000"/>
                  </a:scheme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endParaRPr lang="ru-RU" b="1" dirty="0" smtClean="0">
                    <a:ln/>
                    <a:solidFill>
                      <a:srgbClr val="7B3D17"/>
                    </a:solidFill>
                    <a:cs typeface="Times New Roman" pitchFamily="18" charset="0"/>
                  </a:endParaRPr>
                </a:p>
              </p:txBody>
            </p:sp>
            <p:sp>
              <p:nvSpPr>
                <p:cNvPr id="62" name="TextBox 61"/>
                <p:cNvSpPr txBox="1"/>
                <p:nvPr/>
              </p:nvSpPr>
              <p:spPr>
                <a:xfrm>
                  <a:off x="4714876" y="1820938"/>
                  <a:ext cx="35719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6600" b="1" dirty="0" smtClean="0">
                      <a:ln w="11430"/>
                      <a:solidFill>
                        <a:srgbClr val="C20E2C"/>
                      </a:solidFill>
                      <a:effectLst>
                        <a:outerShdw blurRad="50800" dist="39000" dir="5460000" algn="tl">
                          <a:srgbClr val="000000">
                            <a:alpha val="38000"/>
                          </a:srgbClr>
                        </a:outerShdw>
                      </a:effectLst>
                    </a:rPr>
                    <a:t>1</a:t>
                  </a:r>
                </a:p>
              </p:txBody>
            </p:sp>
          </p:grpSp>
          <p:sp>
            <p:nvSpPr>
              <p:cNvPr id="73" name="Штриховая стрелка вправо 72"/>
              <p:cNvSpPr/>
              <p:nvPr/>
            </p:nvSpPr>
            <p:spPr>
              <a:xfrm rot="5400000">
                <a:off x="4321967" y="2893217"/>
                <a:ext cx="714380" cy="785818"/>
              </a:xfrm>
              <a:prstGeom prst="stripedRightArrow">
                <a:avLst>
                  <a:gd name="adj1" fmla="val 50000"/>
                  <a:gd name="adj2" fmla="val 50001"/>
                </a:avLst>
              </a:prstGeom>
              <a:solidFill>
                <a:srgbClr val="FEAB94">
                  <a:alpha val="64000"/>
                </a:srgb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endParaRPr lang="ru-RU" b="1" dirty="0" smtClean="0">
                  <a:ln/>
                  <a:solidFill>
                    <a:srgbClr val="7B3D17"/>
                  </a:solidFill>
                  <a:cs typeface="Times New Roman" pitchFamily="18" charset="0"/>
                </a:endParaRPr>
              </a:p>
            </p:txBody>
          </p:sp>
          <p:sp>
            <p:nvSpPr>
              <p:cNvPr id="76" name="Штриховая стрелка вправо 75"/>
              <p:cNvSpPr/>
              <p:nvPr/>
            </p:nvSpPr>
            <p:spPr>
              <a:xfrm>
                <a:off x="5429256" y="2071678"/>
                <a:ext cx="714380" cy="785818"/>
              </a:xfrm>
              <a:prstGeom prst="stripedRightArrow">
                <a:avLst>
                  <a:gd name="adj1" fmla="val 50000"/>
                  <a:gd name="adj2" fmla="val 50001"/>
                </a:avLst>
              </a:prstGeom>
              <a:solidFill>
                <a:srgbClr val="FEAB94">
                  <a:alpha val="64000"/>
                </a:srgb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endParaRPr lang="ru-RU" b="1" dirty="0" smtClean="0">
                  <a:ln/>
                  <a:solidFill>
                    <a:srgbClr val="7B3D17"/>
                  </a:solidFill>
                  <a:cs typeface="Times New Roman" pitchFamily="18" charset="0"/>
                </a:endParaRPr>
              </a:p>
            </p:txBody>
          </p:sp>
        </p:grpSp>
      </p:grpSp>
      <p:grpSp>
        <p:nvGrpSpPr>
          <p:cNvPr id="84" name="Группа 83"/>
          <p:cNvGrpSpPr/>
          <p:nvPr/>
        </p:nvGrpSpPr>
        <p:grpSpPr>
          <a:xfrm>
            <a:off x="445026" y="3847104"/>
            <a:ext cx="571505" cy="1107996"/>
            <a:chOff x="445026" y="4036454"/>
            <a:chExt cx="571505" cy="1107996"/>
          </a:xfrm>
        </p:grpSpPr>
        <p:sp>
          <p:nvSpPr>
            <p:cNvPr id="80" name="Овал 79"/>
            <p:cNvSpPr/>
            <p:nvPr/>
          </p:nvSpPr>
          <p:spPr>
            <a:xfrm rot="5400000">
              <a:off x="445027" y="4401631"/>
              <a:ext cx="571504" cy="571505"/>
            </a:xfrm>
            <a:prstGeom prst="ellipse">
              <a:avLst/>
            </a:prstGeom>
            <a:solidFill>
              <a:schemeClr val="accent2">
                <a:lumMod val="20000"/>
                <a:lumOff val="80000"/>
                <a:alpha val="64000"/>
              </a:scheme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endParaRPr lang="ru-RU" b="1" dirty="0" smtClean="0">
                <a:ln/>
                <a:solidFill>
                  <a:srgbClr val="7B3D17"/>
                </a:solidFill>
                <a:cs typeface="Times New Roman" pitchFamily="18" charset="0"/>
              </a:endParaRPr>
            </a:p>
          </p:txBody>
        </p:sp>
        <p:sp>
          <p:nvSpPr>
            <p:cNvPr id="81" name="TextBox 80"/>
            <p:cNvSpPr txBox="1"/>
            <p:nvPr/>
          </p:nvSpPr>
          <p:spPr>
            <a:xfrm>
              <a:off x="467083" y="4036454"/>
              <a:ext cx="35719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6600" b="1" dirty="0" smtClean="0">
                  <a:ln w="11430"/>
                  <a:solidFill>
                    <a:srgbClr val="C20E2C"/>
                  </a:solidFill>
                  <a:effectLst>
                    <a:outerShdw blurRad="50800" dist="39000" dir="5460000" algn="tl">
                      <a:srgbClr val="000000">
                        <a:alpha val="38000"/>
                      </a:srgbClr>
                    </a:outerShdw>
                  </a:effectLst>
                </a:rPr>
                <a:t>1</a:t>
              </a:r>
            </a:p>
          </p:txBody>
        </p:sp>
      </p:grpSp>
      <p:grpSp>
        <p:nvGrpSpPr>
          <p:cNvPr id="85" name="Группа 84"/>
          <p:cNvGrpSpPr/>
          <p:nvPr/>
        </p:nvGrpSpPr>
        <p:grpSpPr>
          <a:xfrm>
            <a:off x="730779" y="4615373"/>
            <a:ext cx="642942" cy="1323439"/>
            <a:chOff x="278736" y="4493602"/>
            <a:chExt cx="642942" cy="1323439"/>
          </a:xfrm>
        </p:grpSpPr>
        <p:sp>
          <p:nvSpPr>
            <p:cNvPr id="82" name="Овал 81"/>
            <p:cNvSpPr/>
            <p:nvPr/>
          </p:nvSpPr>
          <p:spPr>
            <a:xfrm rot="16200000">
              <a:off x="278736" y="5000636"/>
              <a:ext cx="642942" cy="642942"/>
            </a:xfrm>
            <a:prstGeom prst="ellipse">
              <a:avLst/>
            </a:prstGeom>
            <a:solidFill>
              <a:schemeClr val="accent2">
                <a:lumMod val="20000"/>
                <a:lumOff val="80000"/>
                <a:alpha val="64000"/>
              </a:scheme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endParaRPr lang="ru-RU" b="1" dirty="0" smtClean="0">
                <a:ln/>
                <a:solidFill>
                  <a:srgbClr val="7B3D17"/>
                </a:solidFill>
                <a:cs typeface="Times New Roman" pitchFamily="18" charset="0"/>
              </a:endParaRPr>
            </a:p>
          </p:txBody>
        </p:sp>
        <p:sp>
          <p:nvSpPr>
            <p:cNvPr id="83" name="TextBox 82"/>
            <p:cNvSpPr txBox="1"/>
            <p:nvPr/>
          </p:nvSpPr>
          <p:spPr>
            <a:xfrm>
              <a:off x="314454" y="4493602"/>
              <a:ext cx="571504" cy="132343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8000" b="1" dirty="0" smtClean="0">
                  <a:ln w="11430"/>
                  <a:solidFill>
                    <a:srgbClr val="99051A"/>
                  </a:solidFill>
                  <a:effectLst>
                    <a:outerShdw blurRad="50800" dist="39000" dir="5460000" algn="tl">
                      <a:srgbClr val="000000">
                        <a:alpha val="38000"/>
                      </a:srgbClr>
                    </a:outerShdw>
                  </a:effectLst>
                </a:rPr>
                <a:t>2</a:t>
              </a:r>
            </a:p>
          </p:txBody>
        </p:sp>
      </p:grpSp>
      <p:grpSp>
        <p:nvGrpSpPr>
          <p:cNvPr id="90" name="Группа 89"/>
          <p:cNvGrpSpPr/>
          <p:nvPr/>
        </p:nvGrpSpPr>
        <p:grpSpPr>
          <a:xfrm>
            <a:off x="445025" y="5783159"/>
            <a:ext cx="500067" cy="655720"/>
            <a:chOff x="306295" y="3426353"/>
            <a:chExt cx="500067" cy="655720"/>
          </a:xfrm>
        </p:grpSpPr>
        <p:sp>
          <p:nvSpPr>
            <p:cNvPr id="86" name="Овал 85"/>
            <p:cNvSpPr/>
            <p:nvPr/>
          </p:nvSpPr>
          <p:spPr>
            <a:xfrm>
              <a:off x="306295" y="3582006"/>
              <a:ext cx="500067" cy="500067"/>
            </a:xfrm>
            <a:prstGeom prst="ellipse">
              <a:avLst/>
            </a:prstGeom>
            <a:solidFill>
              <a:schemeClr val="accent2">
                <a:lumMod val="20000"/>
                <a:lumOff val="80000"/>
                <a:alpha val="64000"/>
              </a:scheme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endParaRPr lang="ru-RU" b="1" dirty="0" smtClean="0">
                <a:ln/>
                <a:solidFill>
                  <a:srgbClr val="7B3D17"/>
                </a:solidFill>
                <a:cs typeface="Times New Roman" pitchFamily="18" charset="0"/>
              </a:endParaRPr>
            </a:p>
          </p:txBody>
        </p:sp>
        <p:sp>
          <p:nvSpPr>
            <p:cNvPr id="87" name="TextBox 86"/>
            <p:cNvSpPr txBox="1"/>
            <p:nvPr/>
          </p:nvSpPr>
          <p:spPr>
            <a:xfrm>
              <a:off x="377733" y="3426353"/>
              <a:ext cx="357190" cy="63094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3500" b="1" dirty="0" smtClean="0">
                  <a:ln w="11430"/>
                  <a:solidFill>
                    <a:srgbClr val="C20E2C"/>
                  </a:solidFill>
                  <a:effectLst>
                    <a:outerShdw blurRad="50800" dist="39000" dir="5460000" algn="tl">
                      <a:srgbClr val="000000">
                        <a:alpha val="38000"/>
                      </a:srgbClr>
                    </a:outerShdw>
                  </a:effectLst>
                </a:rPr>
                <a:t>3</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6" name="Прямоугольник 5"/>
          <p:cNvSpPr/>
          <p:nvPr/>
        </p:nvSpPr>
        <p:spPr>
          <a:xfrm>
            <a:off x="703910" y="542585"/>
            <a:ext cx="7715304" cy="1200329"/>
          </a:xfrm>
          <a:prstGeom prst="rect">
            <a:avLst/>
          </a:prstGeom>
        </p:spPr>
        <p:txBody>
          <a:bodyPr wrap="square">
            <a:spAutoFit/>
          </a:bodyPr>
          <a:lstStyle/>
          <a:p>
            <a:pPr algn="ctr">
              <a:defRPr/>
            </a:pPr>
            <a:r>
              <a:rPr lang="ru-RU" sz="2400" b="1" dirty="0" smtClean="0">
                <a:solidFill>
                  <a:srgbClr val="C20E2C"/>
                </a:solidFill>
              </a:rPr>
              <a:t>Схема документооборота и накопления средств, предназначаемых для оплаты энергоресурсов при «АКТИВНОЙ» форме ЭСД(К)</a:t>
            </a:r>
            <a:endParaRPr lang="ru-RU" sz="2400" b="1" dirty="0">
              <a:solidFill>
                <a:srgbClr val="C20E2C"/>
              </a:solidFill>
            </a:endParaRPr>
          </a:p>
        </p:txBody>
      </p:sp>
      <p:sp>
        <p:nvSpPr>
          <p:cNvPr id="7" name="Прямоугольник 6"/>
          <p:cNvSpPr/>
          <p:nvPr/>
        </p:nvSpPr>
        <p:spPr>
          <a:xfrm>
            <a:off x="1643010" y="0"/>
            <a:ext cx="7500990" cy="461665"/>
          </a:xfrm>
          <a:prstGeom prst="rect">
            <a:avLst/>
          </a:prstGeom>
        </p:spPr>
        <p:txBody>
          <a:bodyPr wrap="square">
            <a:spAutoFit/>
          </a:bodyPr>
          <a:lstStyle/>
          <a:p>
            <a:pPr algn="ctr">
              <a:defRPr/>
            </a:pPr>
            <a:r>
              <a:rPr lang="ru-RU" sz="1200" b="1" dirty="0">
                <a:ln w="1905"/>
                <a:solidFill>
                  <a:srgbClr val="7B3D17"/>
                </a:solidFill>
                <a:latin typeface="Constantia" pitchFamily="18" charset="0"/>
              </a:rPr>
              <a:t>ООО «Потенциал», г. Ульяновск, ул. Пушкинская, дом 15а, офис 108 тел/факс: 8 (8422) 67-55-92, </a:t>
            </a:r>
            <a:endParaRPr lang="ru-RU" sz="1200" b="1" dirty="0" smtClean="0">
              <a:ln w="1905"/>
              <a:solidFill>
                <a:srgbClr val="7B3D17"/>
              </a:solidFill>
              <a:latin typeface="Constantia" pitchFamily="18" charset="0"/>
            </a:endParaRPr>
          </a:p>
          <a:p>
            <a:pPr algn="ctr">
              <a:defRPr/>
            </a:pPr>
            <a:r>
              <a:rPr lang="en-US" sz="1200" b="1" dirty="0" smtClean="0">
                <a:ln w="1905"/>
                <a:solidFill>
                  <a:srgbClr val="7B3D17"/>
                </a:solidFill>
                <a:latin typeface="Constantia" pitchFamily="18" charset="0"/>
              </a:rPr>
              <a:t>e-mail</a:t>
            </a:r>
            <a:r>
              <a:rPr lang="ru-RU" sz="1200" b="1" dirty="0" smtClean="0">
                <a:ln w="1905"/>
                <a:solidFill>
                  <a:srgbClr val="7B3D17"/>
                </a:solidFill>
                <a:latin typeface="Constantia" pitchFamily="18" charset="0"/>
              </a:rPr>
              <a:t>:</a:t>
            </a:r>
            <a:r>
              <a:rPr lang="en-US" sz="1200" b="1" dirty="0" smtClean="0">
                <a:ln w="1905"/>
                <a:solidFill>
                  <a:srgbClr val="7B3D17"/>
                </a:solidFill>
                <a:latin typeface="Constantia" pitchFamily="18" charset="0"/>
              </a:rPr>
              <a:t> potencial_73@mail.ru</a:t>
            </a:r>
            <a:r>
              <a:rPr lang="ru-RU" sz="1200" b="1" dirty="0" smtClean="0">
                <a:ln w="1905"/>
                <a:solidFill>
                  <a:srgbClr val="7B3D17"/>
                </a:solidFill>
                <a:latin typeface="Constantia" pitchFamily="18" charset="0"/>
              </a:rPr>
              <a:t> </a:t>
            </a:r>
            <a:endParaRPr lang="ru-RU" sz="1200" b="1" dirty="0">
              <a:ln w="1905"/>
              <a:solidFill>
                <a:srgbClr val="7B3D17"/>
              </a:solidFill>
              <a:latin typeface="Constantia" pitchFamily="18" charset="0"/>
            </a:endParaRPr>
          </a:p>
        </p:txBody>
      </p:sp>
      <p:sp>
        <p:nvSpPr>
          <p:cNvPr id="20" name="Прямоугольник 19"/>
          <p:cNvSpPr/>
          <p:nvPr/>
        </p:nvSpPr>
        <p:spPr>
          <a:xfrm>
            <a:off x="1038490" y="4429392"/>
            <a:ext cx="7842412" cy="707886"/>
          </a:xfrm>
          <a:prstGeom prst="rect">
            <a:avLst/>
          </a:prstGeom>
        </p:spPr>
        <p:txBody>
          <a:bodyPr wrap="square">
            <a:spAutoFit/>
          </a:bodyPr>
          <a:lstStyle/>
          <a:p>
            <a:pPr algn="just"/>
            <a:r>
              <a:rPr lang="ru-RU" sz="1050" dirty="0" smtClean="0">
                <a:latin typeface="+mj-lt"/>
                <a:cs typeface="Arial" pitchFamily="34" charset="0"/>
              </a:rPr>
              <a:t>—</a:t>
            </a:r>
            <a:r>
              <a:rPr lang="ru-RU" sz="1400" dirty="0" smtClean="0">
                <a:latin typeface="+mj-lt"/>
                <a:cs typeface="Arial" pitchFamily="34" charset="0"/>
              </a:rPr>
              <a:t>Акт об объёме потреблённых ресурсов.</a:t>
            </a:r>
          </a:p>
          <a:p>
            <a:pPr algn="just"/>
            <a:endParaRPr lang="ru-RU" sz="1400" dirty="0" smtClean="0">
              <a:latin typeface="+mj-lt"/>
              <a:cs typeface="Arial" pitchFamily="34" charset="0"/>
            </a:endParaRPr>
          </a:p>
          <a:p>
            <a:pPr algn="just"/>
            <a:endParaRPr lang="ru-RU" sz="1200" dirty="0">
              <a:latin typeface="+mj-lt"/>
              <a:cs typeface="Arial" pitchFamily="34" charset="0"/>
            </a:endParaRPr>
          </a:p>
        </p:txBody>
      </p:sp>
      <p:grpSp>
        <p:nvGrpSpPr>
          <p:cNvPr id="19" name="Группа 18"/>
          <p:cNvGrpSpPr/>
          <p:nvPr/>
        </p:nvGrpSpPr>
        <p:grpSpPr>
          <a:xfrm>
            <a:off x="100933" y="1343950"/>
            <a:ext cx="8921258" cy="2664653"/>
            <a:chOff x="1095360" y="2098474"/>
            <a:chExt cx="7324959" cy="2664653"/>
          </a:xfrm>
        </p:grpSpPr>
        <p:sp>
          <p:nvSpPr>
            <p:cNvPr id="21" name="Скругленный прямоугольник 20"/>
            <p:cNvSpPr/>
            <p:nvPr/>
          </p:nvSpPr>
          <p:spPr>
            <a:xfrm rot="16200000">
              <a:off x="506631" y="2687204"/>
              <a:ext cx="2478173" cy="1300716"/>
            </a:xfrm>
            <a:prstGeom prst="roundRect">
              <a:avLst/>
            </a:prstGeom>
            <a:solidFill>
              <a:srgbClr val="FEAB94">
                <a:alpha val="64000"/>
              </a:srgb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defTabSz="800100">
                <a:lnSpc>
                  <a:spcPct val="90000"/>
                </a:lnSpc>
                <a:spcBef>
                  <a:spcPct val="0"/>
                </a:spcBef>
                <a:spcAft>
                  <a:spcPct val="35000"/>
                </a:spcAft>
              </a:pPr>
              <a:r>
                <a:rPr lang="ru-RU" b="1" dirty="0" smtClean="0">
                  <a:ln/>
                  <a:solidFill>
                    <a:srgbClr val="7B3D17"/>
                  </a:solidFill>
                  <a:cs typeface="Times New Roman" pitchFamily="18" charset="0"/>
                </a:rPr>
                <a:t>Региональный Поставщик</a:t>
              </a:r>
              <a:endParaRPr lang="ru-RU" b="1" dirty="0">
                <a:ln/>
                <a:solidFill>
                  <a:srgbClr val="7B3D17"/>
                </a:solidFill>
                <a:cs typeface="Times New Roman" pitchFamily="18" charset="0"/>
              </a:endParaRPr>
            </a:p>
          </p:txBody>
        </p:sp>
        <p:sp>
          <p:nvSpPr>
            <p:cNvPr id="22" name="Скругленный прямоугольник 21"/>
            <p:cNvSpPr/>
            <p:nvPr/>
          </p:nvSpPr>
          <p:spPr>
            <a:xfrm rot="16200000">
              <a:off x="6619558" y="2775889"/>
              <a:ext cx="2478175" cy="1123346"/>
            </a:xfrm>
            <a:prstGeom prst="roundRect">
              <a:avLst/>
            </a:prstGeom>
            <a:solidFill>
              <a:srgbClr val="FEAB94">
                <a:alpha val="64000"/>
              </a:srgb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defTabSz="800100">
                <a:lnSpc>
                  <a:spcPct val="90000"/>
                </a:lnSpc>
                <a:spcBef>
                  <a:spcPct val="0"/>
                </a:spcBef>
                <a:spcAft>
                  <a:spcPct val="35000"/>
                </a:spcAft>
              </a:pPr>
              <a:r>
                <a:rPr lang="ru-RU" b="1" dirty="0" smtClean="0">
                  <a:ln/>
                  <a:solidFill>
                    <a:srgbClr val="7B3D17"/>
                  </a:solidFill>
                  <a:cs typeface="Times New Roman" pitchFamily="18" charset="0"/>
                </a:rPr>
                <a:t>Потреби-</a:t>
              </a:r>
            </a:p>
            <a:p>
              <a:pPr lvl="0" algn="ctr" defTabSz="800100">
                <a:lnSpc>
                  <a:spcPct val="90000"/>
                </a:lnSpc>
                <a:spcBef>
                  <a:spcPct val="0"/>
                </a:spcBef>
                <a:spcAft>
                  <a:spcPct val="35000"/>
                </a:spcAft>
              </a:pPr>
              <a:r>
                <a:rPr lang="ru-RU" b="1" dirty="0" smtClean="0">
                  <a:ln/>
                  <a:solidFill>
                    <a:srgbClr val="7B3D17"/>
                  </a:solidFill>
                  <a:cs typeface="Times New Roman" pitchFamily="18" charset="0"/>
                </a:rPr>
                <a:t>- </a:t>
              </a:r>
              <a:r>
                <a:rPr lang="ru-RU" b="1" dirty="0" err="1" smtClean="0">
                  <a:ln/>
                  <a:solidFill>
                    <a:srgbClr val="7B3D17"/>
                  </a:solidFill>
                  <a:cs typeface="Times New Roman" pitchFamily="18" charset="0"/>
                </a:rPr>
                <a:t>тель</a:t>
              </a:r>
              <a:r>
                <a:rPr lang="ru-RU" b="1" dirty="0" smtClean="0">
                  <a:ln/>
                  <a:solidFill>
                    <a:srgbClr val="7B3D17"/>
                  </a:solidFill>
                  <a:cs typeface="Times New Roman" pitchFamily="18" charset="0"/>
                </a:rPr>
                <a:t> ресурсов   </a:t>
              </a:r>
            </a:p>
            <a:p>
              <a:pPr lvl="0" algn="ctr" defTabSz="800100">
                <a:lnSpc>
                  <a:spcPct val="90000"/>
                </a:lnSpc>
                <a:spcBef>
                  <a:spcPct val="0"/>
                </a:spcBef>
                <a:spcAft>
                  <a:spcPct val="35000"/>
                </a:spcAft>
              </a:pPr>
              <a:r>
                <a:rPr lang="ru-RU" b="1" dirty="0" smtClean="0">
                  <a:ln/>
                  <a:solidFill>
                    <a:srgbClr val="7B3D17"/>
                  </a:solidFill>
                  <a:cs typeface="Times New Roman" pitchFamily="18" charset="0"/>
                </a:rPr>
                <a:t>-Заказчик</a:t>
              </a:r>
            </a:p>
            <a:p>
              <a:pPr lvl="0" algn="ctr" defTabSz="800100">
                <a:lnSpc>
                  <a:spcPct val="90000"/>
                </a:lnSpc>
                <a:spcBef>
                  <a:spcPct val="0"/>
                </a:spcBef>
                <a:spcAft>
                  <a:spcPct val="35000"/>
                </a:spcAft>
              </a:pPr>
              <a:r>
                <a:rPr lang="ru-RU" b="1" dirty="0" smtClean="0">
                  <a:ln/>
                  <a:solidFill>
                    <a:srgbClr val="7B3D17"/>
                  </a:solidFill>
                  <a:cs typeface="Times New Roman" pitchFamily="18" charset="0"/>
                </a:rPr>
                <a:t> ЭСД(К)</a:t>
              </a:r>
            </a:p>
          </p:txBody>
        </p:sp>
        <p:sp>
          <p:nvSpPr>
            <p:cNvPr id="23" name="Скругленный прямоугольник 22"/>
            <p:cNvSpPr/>
            <p:nvPr/>
          </p:nvSpPr>
          <p:spPr>
            <a:xfrm rot="16200000">
              <a:off x="3899328" y="3290346"/>
              <a:ext cx="1728191" cy="1217372"/>
            </a:xfrm>
            <a:prstGeom prst="roundRect">
              <a:avLst/>
            </a:prstGeom>
            <a:solidFill>
              <a:srgbClr val="F9DD8F">
                <a:alpha val="76863"/>
              </a:srgbClr>
            </a:solidFill>
            <a:ln>
              <a:solidFill>
                <a:srgbClr val="F08A6A"/>
              </a:solidFill>
            </a:ln>
            <a:effectLst>
              <a:outerShdw blurRad="50800" dist="127000" dir="2880000" algn="tl" rotWithShape="0">
                <a:srgbClr val="FFC000">
                  <a:alpha val="54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lvl="0" algn="ctr" defTabSz="800100">
                <a:lnSpc>
                  <a:spcPct val="90000"/>
                </a:lnSpc>
                <a:spcBef>
                  <a:spcPct val="0"/>
                </a:spcBef>
                <a:spcAft>
                  <a:spcPct val="35000"/>
                </a:spcAft>
              </a:pPr>
              <a:r>
                <a:rPr lang="ru-RU" b="1" dirty="0" smtClean="0">
                  <a:ln/>
                  <a:solidFill>
                    <a:srgbClr val="B20E29"/>
                  </a:solidFill>
                  <a:cs typeface="Times New Roman" pitchFamily="18" charset="0"/>
                </a:rPr>
                <a:t>Исполни</a:t>
              </a:r>
            </a:p>
            <a:p>
              <a:pPr lvl="0" algn="ctr" defTabSz="800100">
                <a:lnSpc>
                  <a:spcPct val="90000"/>
                </a:lnSpc>
                <a:spcBef>
                  <a:spcPct val="0"/>
                </a:spcBef>
                <a:spcAft>
                  <a:spcPct val="35000"/>
                </a:spcAft>
              </a:pPr>
              <a:r>
                <a:rPr lang="ru-RU" b="1" dirty="0" err="1" smtClean="0">
                  <a:ln/>
                  <a:solidFill>
                    <a:srgbClr val="B20E29"/>
                  </a:solidFill>
                  <a:cs typeface="Times New Roman" pitchFamily="18" charset="0"/>
                </a:rPr>
                <a:t>тель</a:t>
              </a:r>
              <a:endParaRPr lang="ru-RU" b="1" dirty="0" smtClean="0">
                <a:ln/>
                <a:solidFill>
                  <a:srgbClr val="B20E29"/>
                </a:solidFill>
                <a:cs typeface="Times New Roman" pitchFamily="18" charset="0"/>
              </a:endParaRPr>
            </a:p>
            <a:p>
              <a:pPr lvl="0" algn="ctr" defTabSz="800100">
                <a:lnSpc>
                  <a:spcPct val="90000"/>
                </a:lnSpc>
                <a:spcBef>
                  <a:spcPct val="0"/>
                </a:spcBef>
                <a:spcAft>
                  <a:spcPct val="35000"/>
                </a:spcAft>
              </a:pPr>
              <a:r>
                <a:rPr lang="ru-RU" b="1" dirty="0" smtClean="0">
                  <a:ln/>
                  <a:solidFill>
                    <a:srgbClr val="B20E29"/>
                  </a:solidFill>
                  <a:cs typeface="Times New Roman" pitchFamily="18" charset="0"/>
                </a:rPr>
                <a:t> ЭСД(К) – Поставщик ресурсов</a:t>
              </a:r>
            </a:p>
          </p:txBody>
        </p:sp>
      </p:grpSp>
      <p:sp>
        <p:nvSpPr>
          <p:cNvPr id="2" name="Овал 1"/>
          <p:cNvSpPr>
            <a:spLocks noChangeAspect="1"/>
          </p:cNvSpPr>
          <p:nvPr/>
        </p:nvSpPr>
        <p:spPr>
          <a:xfrm rot="16200000">
            <a:off x="6356673" y="1776113"/>
            <a:ext cx="347791" cy="347791"/>
          </a:xfrm>
          <a:prstGeom prst="ellipse">
            <a:avLst/>
          </a:prstGeom>
        </p:spPr>
        <p:style>
          <a:lnRef idx="2">
            <a:schemeClr val="dk1"/>
          </a:lnRef>
          <a:fillRef idx="1">
            <a:schemeClr val="lt1"/>
          </a:fillRef>
          <a:effectRef idx="0">
            <a:schemeClr val="dk1"/>
          </a:effectRef>
          <a:fontRef idx="minor">
            <a:schemeClr val="dk1"/>
          </a:fontRef>
        </p:style>
        <p:txBody>
          <a:bodyPr vert="vert" rtlCol="0" anchor="ctr"/>
          <a:lstStyle/>
          <a:p>
            <a:pPr algn="ctr"/>
            <a:r>
              <a:rPr lang="ru-RU" dirty="0" smtClean="0"/>
              <a:t>1</a:t>
            </a:r>
            <a:endParaRPr lang="ru-RU" dirty="0"/>
          </a:p>
        </p:txBody>
      </p:sp>
      <p:sp>
        <p:nvSpPr>
          <p:cNvPr id="24" name="Овал 23"/>
          <p:cNvSpPr>
            <a:spLocks noChangeAspect="1"/>
          </p:cNvSpPr>
          <p:nvPr/>
        </p:nvSpPr>
        <p:spPr>
          <a:xfrm rot="16200000">
            <a:off x="6243978" y="1636464"/>
            <a:ext cx="401699" cy="627087"/>
          </a:xfrm>
          <a:prstGeom prst="ellipse">
            <a:avLst/>
          </a:prstGeom>
        </p:spPr>
        <p:style>
          <a:lnRef idx="2">
            <a:schemeClr val="dk1"/>
          </a:lnRef>
          <a:fillRef idx="1">
            <a:schemeClr val="lt1"/>
          </a:fillRef>
          <a:effectRef idx="0">
            <a:schemeClr val="dk1"/>
          </a:effectRef>
          <a:fontRef idx="minor">
            <a:schemeClr val="dk1"/>
          </a:fontRef>
        </p:style>
        <p:txBody>
          <a:bodyPr vert="vert" rtlCol="0" anchor="ctr"/>
          <a:lstStyle/>
          <a:p>
            <a:pPr algn="ctr"/>
            <a:r>
              <a:rPr lang="ru-RU" sz="2000" dirty="0" smtClean="0"/>
              <a:t>1-1</a:t>
            </a:r>
            <a:endParaRPr lang="ru-RU" sz="2000" dirty="0"/>
          </a:p>
        </p:txBody>
      </p:sp>
      <p:sp>
        <p:nvSpPr>
          <p:cNvPr id="26" name="Овал 25"/>
          <p:cNvSpPr>
            <a:spLocks noChangeAspect="1"/>
          </p:cNvSpPr>
          <p:nvPr/>
        </p:nvSpPr>
        <p:spPr>
          <a:xfrm rot="16200000">
            <a:off x="6243979" y="2181012"/>
            <a:ext cx="382570" cy="607960"/>
          </a:xfrm>
          <a:prstGeom prst="ellipse">
            <a:avLst/>
          </a:prstGeom>
        </p:spPr>
        <p:style>
          <a:lnRef idx="2">
            <a:schemeClr val="dk1"/>
          </a:lnRef>
          <a:fillRef idx="1">
            <a:schemeClr val="lt1"/>
          </a:fillRef>
          <a:effectRef idx="0">
            <a:schemeClr val="dk1"/>
          </a:effectRef>
          <a:fontRef idx="minor">
            <a:schemeClr val="dk1"/>
          </a:fontRef>
        </p:style>
        <p:txBody>
          <a:bodyPr vert="vert" rtlCol="0" anchor="ctr"/>
          <a:lstStyle/>
          <a:p>
            <a:pPr algn="ctr"/>
            <a:r>
              <a:rPr lang="ru-RU" sz="2000" dirty="0" smtClean="0"/>
              <a:t>2-1</a:t>
            </a:r>
            <a:endParaRPr lang="ru-RU" sz="2000" dirty="0"/>
          </a:p>
        </p:txBody>
      </p:sp>
      <p:sp>
        <p:nvSpPr>
          <p:cNvPr id="27" name="Овал 26"/>
          <p:cNvSpPr>
            <a:spLocks noChangeAspect="1"/>
          </p:cNvSpPr>
          <p:nvPr/>
        </p:nvSpPr>
        <p:spPr>
          <a:xfrm rot="16200000">
            <a:off x="6243981" y="2805330"/>
            <a:ext cx="382570" cy="607958"/>
          </a:xfrm>
          <a:prstGeom prst="ellipse">
            <a:avLst/>
          </a:prstGeom>
        </p:spPr>
        <p:style>
          <a:lnRef idx="2">
            <a:schemeClr val="dk1"/>
          </a:lnRef>
          <a:fillRef idx="1">
            <a:schemeClr val="lt1"/>
          </a:fillRef>
          <a:effectRef idx="0">
            <a:schemeClr val="dk1"/>
          </a:effectRef>
          <a:fontRef idx="minor">
            <a:schemeClr val="dk1"/>
          </a:fontRef>
        </p:style>
        <p:txBody>
          <a:bodyPr vert="vert" rtlCol="0" anchor="ctr"/>
          <a:lstStyle/>
          <a:p>
            <a:pPr algn="ctr"/>
            <a:r>
              <a:rPr lang="ru-RU" dirty="0" smtClean="0"/>
              <a:t>3-1</a:t>
            </a:r>
            <a:endParaRPr lang="ru-RU" dirty="0"/>
          </a:p>
        </p:txBody>
      </p:sp>
      <p:sp>
        <p:nvSpPr>
          <p:cNvPr id="28" name="Овал 27"/>
          <p:cNvSpPr>
            <a:spLocks noChangeAspect="1"/>
          </p:cNvSpPr>
          <p:nvPr/>
        </p:nvSpPr>
        <p:spPr>
          <a:xfrm rot="16200000">
            <a:off x="6279670" y="3369459"/>
            <a:ext cx="382570" cy="679337"/>
          </a:xfrm>
          <a:prstGeom prst="ellipse">
            <a:avLst/>
          </a:prstGeom>
        </p:spPr>
        <p:style>
          <a:lnRef idx="2">
            <a:schemeClr val="dk1"/>
          </a:lnRef>
          <a:fillRef idx="1">
            <a:schemeClr val="lt1"/>
          </a:fillRef>
          <a:effectRef idx="0">
            <a:schemeClr val="dk1"/>
          </a:effectRef>
          <a:fontRef idx="minor">
            <a:schemeClr val="dk1"/>
          </a:fontRef>
        </p:style>
        <p:txBody>
          <a:bodyPr vert="vert" rtlCol="0" anchor="ctr"/>
          <a:lstStyle/>
          <a:p>
            <a:pPr algn="ctr"/>
            <a:r>
              <a:rPr lang="ru-RU" dirty="0" smtClean="0"/>
              <a:t>4</a:t>
            </a:r>
            <a:endParaRPr lang="ru-RU" dirty="0"/>
          </a:p>
        </p:txBody>
      </p:sp>
      <p:cxnSp>
        <p:nvCxnSpPr>
          <p:cNvPr id="5" name="Прямая со стрелкой 4"/>
          <p:cNvCxnSpPr>
            <a:endCxn id="26" idx="0"/>
          </p:cNvCxnSpPr>
          <p:nvPr/>
        </p:nvCxnSpPr>
        <p:spPr>
          <a:xfrm flipV="1">
            <a:off x="5368613" y="2484992"/>
            <a:ext cx="762671" cy="1912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a:stCxn id="26" idx="4"/>
          </p:cNvCxnSpPr>
          <p:nvPr/>
        </p:nvCxnSpPr>
        <p:spPr>
          <a:xfrm>
            <a:off x="6739244" y="2484992"/>
            <a:ext cx="904211" cy="173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Овал 28"/>
          <p:cNvSpPr>
            <a:spLocks/>
          </p:cNvSpPr>
          <p:nvPr/>
        </p:nvSpPr>
        <p:spPr>
          <a:xfrm rot="16200000">
            <a:off x="2475589" y="1709825"/>
            <a:ext cx="397368" cy="430794"/>
          </a:xfrm>
          <a:prstGeom prst="ellipse">
            <a:avLst/>
          </a:prstGeom>
        </p:spPr>
        <p:style>
          <a:lnRef idx="2">
            <a:schemeClr val="dk1"/>
          </a:lnRef>
          <a:fillRef idx="1">
            <a:schemeClr val="lt1"/>
          </a:fillRef>
          <a:effectRef idx="0">
            <a:schemeClr val="dk1"/>
          </a:effectRef>
          <a:fontRef idx="minor">
            <a:schemeClr val="dk1"/>
          </a:fontRef>
        </p:style>
        <p:txBody>
          <a:bodyPr vert="vert" rtlCol="0" anchor="ctr"/>
          <a:lstStyle/>
          <a:p>
            <a:pPr algn="ctr"/>
            <a:r>
              <a:rPr lang="ru-RU" sz="2000" dirty="0" smtClean="0"/>
              <a:t>1</a:t>
            </a:r>
            <a:endParaRPr lang="ru-RU" sz="2000" dirty="0"/>
          </a:p>
        </p:txBody>
      </p:sp>
      <p:sp>
        <p:nvSpPr>
          <p:cNvPr id="30" name="Овал 29"/>
          <p:cNvSpPr>
            <a:spLocks noChangeAspect="1"/>
          </p:cNvSpPr>
          <p:nvPr/>
        </p:nvSpPr>
        <p:spPr>
          <a:xfrm rot="16200000">
            <a:off x="2474291" y="2260901"/>
            <a:ext cx="399960" cy="430792"/>
          </a:xfrm>
          <a:prstGeom prst="ellipse">
            <a:avLst/>
          </a:prstGeom>
        </p:spPr>
        <p:style>
          <a:lnRef idx="2">
            <a:schemeClr val="dk1"/>
          </a:lnRef>
          <a:fillRef idx="1">
            <a:schemeClr val="lt1"/>
          </a:fillRef>
          <a:effectRef idx="0">
            <a:schemeClr val="dk1"/>
          </a:effectRef>
          <a:fontRef idx="minor">
            <a:schemeClr val="dk1"/>
          </a:fontRef>
        </p:style>
        <p:txBody>
          <a:bodyPr vert="vert" rtlCol="0" anchor="ctr"/>
          <a:lstStyle/>
          <a:p>
            <a:pPr algn="ctr"/>
            <a:r>
              <a:rPr lang="ru-RU" sz="2000" dirty="0" smtClean="0"/>
              <a:t>2</a:t>
            </a:r>
            <a:endParaRPr lang="ru-RU" sz="2000" dirty="0"/>
          </a:p>
        </p:txBody>
      </p:sp>
      <p:sp>
        <p:nvSpPr>
          <p:cNvPr id="31" name="Овал 30"/>
          <p:cNvSpPr>
            <a:spLocks noChangeAspect="1"/>
          </p:cNvSpPr>
          <p:nvPr/>
        </p:nvSpPr>
        <p:spPr>
          <a:xfrm rot="16200000">
            <a:off x="2474291" y="2885216"/>
            <a:ext cx="399960" cy="430793"/>
          </a:xfrm>
          <a:prstGeom prst="ellipse">
            <a:avLst/>
          </a:prstGeom>
        </p:spPr>
        <p:style>
          <a:lnRef idx="2">
            <a:schemeClr val="dk1"/>
          </a:lnRef>
          <a:fillRef idx="1">
            <a:schemeClr val="lt1"/>
          </a:fillRef>
          <a:effectRef idx="0">
            <a:schemeClr val="dk1"/>
          </a:effectRef>
          <a:fontRef idx="minor">
            <a:schemeClr val="dk1"/>
          </a:fontRef>
        </p:style>
        <p:txBody>
          <a:bodyPr vert="vert" rtlCol="0" anchor="ctr"/>
          <a:lstStyle/>
          <a:p>
            <a:pPr algn="ctr"/>
            <a:r>
              <a:rPr lang="ru-RU" dirty="0" smtClean="0"/>
              <a:t>3</a:t>
            </a:r>
            <a:endParaRPr lang="ru-RU" dirty="0"/>
          </a:p>
        </p:txBody>
      </p:sp>
      <p:cxnSp>
        <p:nvCxnSpPr>
          <p:cNvPr id="36" name="Прямая со стрелкой 35"/>
          <p:cNvCxnSpPr>
            <a:stCxn id="29" idx="0"/>
          </p:cNvCxnSpPr>
          <p:nvPr/>
        </p:nvCxnSpPr>
        <p:spPr>
          <a:xfrm flipH="1" flipV="1">
            <a:off x="1738799" y="1925221"/>
            <a:ext cx="720077"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a:endCxn id="29" idx="0"/>
          </p:cNvCxnSpPr>
          <p:nvPr/>
        </p:nvCxnSpPr>
        <p:spPr>
          <a:xfrm>
            <a:off x="1738799" y="1925221"/>
            <a:ext cx="720077"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Прямая со стрелкой 45"/>
          <p:cNvCxnSpPr>
            <a:stCxn id="29" idx="4"/>
          </p:cNvCxnSpPr>
          <p:nvPr/>
        </p:nvCxnSpPr>
        <p:spPr>
          <a:xfrm>
            <a:off x="2889670" y="1925222"/>
            <a:ext cx="937358" cy="5771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Прямая со стрелкой 47"/>
          <p:cNvCxnSpPr>
            <a:endCxn id="29" idx="4"/>
          </p:cNvCxnSpPr>
          <p:nvPr/>
        </p:nvCxnSpPr>
        <p:spPr>
          <a:xfrm flipH="1" flipV="1">
            <a:off x="2889670" y="1925222"/>
            <a:ext cx="937358" cy="5684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Прямая со стрелкой 49"/>
          <p:cNvCxnSpPr>
            <a:endCxn id="27" idx="4"/>
          </p:cNvCxnSpPr>
          <p:nvPr/>
        </p:nvCxnSpPr>
        <p:spPr>
          <a:xfrm flipH="1">
            <a:off x="6739245" y="3109308"/>
            <a:ext cx="904209"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Прямая со стрелкой 55"/>
          <p:cNvCxnSpPr>
            <a:stCxn id="27" idx="0"/>
          </p:cNvCxnSpPr>
          <p:nvPr/>
        </p:nvCxnSpPr>
        <p:spPr>
          <a:xfrm flipH="1" flipV="1">
            <a:off x="5368613" y="3100612"/>
            <a:ext cx="762674" cy="86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Прямая со стрелкой 57"/>
          <p:cNvCxnSpPr>
            <a:endCxn id="30" idx="0"/>
          </p:cNvCxnSpPr>
          <p:nvPr/>
        </p:nvCxnSpPr>
        <p:spPr>
          <a:xfrm>
            <a:off x="1738799" y="2472501"/>
            <a:ext cx="720076" cy="37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Прямая со стрелкой 59"/>
          <p:cNvCxnSpPr>
            <a:stCxn id="30" idx="4"/>
          </p:cNvCxnSpPr>
          <p:nvPr/>
        </p:nvCxnSpPr>
        <p:spPr>
          <a:xfrm>
            <a:off x="2889667" y="2476297"/>
            <a:ext cx="937361" cy="1999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Прямая со стрелкой 61"/>
          <p:cNvCxnSpPr>
            <a:endCxn id="31" idx="4"/>
          </p:cNvCxnSpPr>
          <p:nvPr/>
        </p:nvCxnSpPr>
        <p:spPr>
          <a:xfrm flipH="1" flipV="1">
            <a:off x="2889668" y="3100613"/>
            <a:ext cx="937360" cy="86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Прямая со стрелкой 63"/>
          <p:cNvCxnSpPr>
            <a:stCxn id="31" idx="0"/>
          </p:cNvCxnSpPr>
          <p:nvPr/>
        </p:nvCxnSpPr>
        <p:spPr>
          <a:xfrm flipH="1" flipV="1">
            <a:off x="1738799" y="3100612"/>
            <a:ext cx="720076"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67" name="Таблица 66"/>
          <p:cNvGraphicFramePr>
            <a:graphicFrameLocks noGrp="1"/>
          </p:cNvGraphicFramePr>
          <p:nvPr>
            <p:extLst>
              <p:ext uri="{D42A27DB-BD31-4B8C-83A1-F6EECF244321}">
                <p14:modId xmlns:p14="http://schemas.microsoft.com/office/powerpoint/2010/main" val="277977082"/>
              </p:ext>
            </p:extLst>
          </p:nvPr>
        </p:nvGraphicFramePr>
        <p:xfrm>
          <a:off x="169327" y="4080752"/>
          <a:ext cx="8745834" cy="2592288"/>
        </p:xfrm>
        <a:graphic>
          <a:graphicData uri="http://schemas.openxmlformats.org/drawingml/2006/table">
            <a:tbl>
              <a:tblPr firstRow="1" bandRow="1">
                <a:tableStyleId>{5C22544A-7EE6-4342-B048-85BDC9FD1C3A}</a:tableStyleId>
              </a:tblPr>
              <a:tblGrid>
                <a:gridCol w="571692"/>
                <a:gridCol w="3744416"/>
                <a:gridCol w="792088"/>
                <a:gridCol w="3637638"/>
              </a:tblGrid>
              <a:tr h="522058">
                <a:tc>
                  <a:txBody>
                    <a:bodyPr/>
                    <a:lstStyle/>
                    <a:p>
                      <a:endParaRPr lang="ru-RU" dirty="0"/>
                    </a:p>
                  </a:txBody>
                  <a:tcPr/>
                </a:tc>
                <a:tc>
                  <a:txBody>
                    <a:bodyPr/>
                    <a:lstStyle/>
                    <a:p>
                      <a:r>
                        <a:rPr lang="ru-RU" sz="1400" dirty="0" smtClean="0"/>
                        <a:t>Акт об объёме поставленной энергии</a:t>
                      </a:r>
                    </a:p>
                    <a:p>
                      <a:r>
                        <a:rPr lang="ru-RU" sz="1400" dirty="0" smtClean="0"/>
                        <a:t>(на основании приборов учёта)</a:t>
                      </a:r>
                      <a:endParaRPr lang="ru-RU" sz="1400" dirty="0"/>
                    </a:p>
                  </a:txBody>
                  <a:tcPr/>
                </a:tc>
                <a:tc>
                  <a:txBody>
                    <a:bodyPr/>
                    <a:lstStyle/>
                    <a:p>
                      <a:endParaRPr lang="ru-R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1" i="0" u="none" strike="noStrike" kern="1200" cap="none" spc="0" normalizeH="0" baseline="0" noProof="0" dirty="0" smtClean="0">
                          <a:ln>
                            <a:noFill/>
                          </a:ln>
                          <a:solidFill>
                            <a:prstClr val="white"/>
                          </a:solidFill>
                          <a:effectLst/>
                          <a:uLnTx/>
                          <a:uFillTx/>
                          <a:latin typeface="+mn-lt"/>
                          <a:ea typeface="+mn-ea"/>
                          <a:cs typeface="+mn-cs"/>
                        </a:rPr>
                        <a:t>Акт об объёме поставленной энергии</a:t>
                      </a:r>
                    </a:p>
                    <a:p>
                      <a:r>
                        <a:rPr lang="ru-RU" dirty="0" smtClean="0"/>
                        <a:t>(по условиям ЭСД(К)</a:t>
                      </a:r>
                      <a:endParaRPr lang="ru-RU" dirty="0"/>
                    </a:p>
                  </a:txBody>
                  <a:tcPr/>
                </a:tc>
              </a:tr>
              <a:tr h="645016">
                <a:tc>
                  <a:txBody>
                    <a:bodyPr/>
                    <a:lstStyle/>
                    <a:p>
                      <a:endParaRPr lang="ru-RU" dirty="0"/>
                    </a:p>
                  </a:txBody>
                  <a:tcPr>
                    <a:solidFill>
                      <a:srgbClr val="00B0F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smtClean="0"/>
                        <a:t>Счёт на основании Акта об  объёме…</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1" i="0" u="none" strike="noStrike" kern="1200" cap="none" spc="0" normalizeH="0" baseline="0" noProof="0" dirty="0" smtClean="0">
                          <a:ln>
                            <a:noFill/>
                          </a:ln>
                          <a:solidFill>
                            <a:prstClr val="white"/>
                          </a:solidFill>
                          <a:effectLst/>
                          <a:uLnTx/>
                          <a:uFillTx/>
                          <a:latin typeface="+mn-lt"/>
                          <a:ea typeface="+mn-ea"/>
                          <a:cs typeface="+mn-cs"/>
                        </a:rPr>
                        <a:t>(на основании приборов учёта)</a:t>
                      </a:r>
                      <a:endParaRPr lang="ru-RU" sz="1600" dirty="0"/>
                    </a:p>
                  </a:txBody>
                  <a:tcPr>
                    <a:solidFill>
                      <a:srgbClr val="00B0F0"/>
                    </a:solidFill>
                  </a:tcPr>
                </a:tc>
                <a:tc>
                  <a:txBody>
                    <a:bodyPr/>
                    <a:lstStyle/>
                    <a:p>
                      <a:endParaRPr lang="ru-RU" dirty="0"/>
                    </a:p>
                  </a:txBody>
                  <a:tcPr>
                    <a:solidFill>
                      <a:srgbClr val="00B0F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mn-lt"/>
                          <a:ea typeface="+mn-ea"/>
                          <a:cs typeface="+mn-cs"/>
                        </a:rPr>
                        <a:t>Счёт на основании Акта об объёме…</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prstClr val="white"/>
                          </a:solidFill>
                          <a:effectLst/>
                          <a:uLnTx/>
                          <a:uFillTx/>
                          <a:latin typeface="+mn-lt"/>
                          <a:ea typeface="+mn-ea"/>
                          <a:cs typeface="+mn-cs"/>
                        </a:rPr>
                        <a:t>(по условиям ЭСД(К)</a:t>
                      </a:r>
                      <a:endParaRPr lang="ru-RU" dirty="0"/>
                    </a:p>
                  </a:txBody>
                  <a:tcPr>
                    <a:solidFill>
                      <a:srgbClr val="00B0F0"/>
                    </a:solidFill>
                  </a:tcPr>
                </a:tc>
              </a:tr>
              <a:tr h="522058">
                <a:tc>
                  <a:txBody>
                    <a:bodyPr/>
                    <a:lstStyle/>
                    <a:p>
                      <a:endParaRPr lang="ru-RU" dirty="0"/>
                    </a:p>
                  </a:txBody>
                  <a:tcPr>
                    <a:solidFill>
                      <a:srgbClr val="0070C0"/>
                    </a:solidFill>
                  </a:tcPr>
                </a:tc>
                <a:tc>
                  <a:txBody>
                    <a:bodyPr/>
                    <a:lstStyle/>
                    <a:p>
                      <a:r>
                        <a:rPr lang="ru-RU" sz="1600" dirty="0" smtClean="0"/>
                        <a:t>Оплаченные средства за фактическое</a:t>
                      </a:r>
                    </a:p>
                    <a:p>
                      <a:r>
                        <a:rPr lang="ru-RU" sz="1600" dirty="0" smtClean="0"/>
                        <a:t>потребление</a:t>
                      </a:r>
                      <a:endParaRPr lang="ru-RU" sz="1600" dirty="0"/>
                    </a:p>
                  </a:txBody>
                  <a:tcPr>
                    <a:solidFill>
                      <a:srgbClr val="0070C0"/>
                    </a:solidFill>
                  </a:tcPr>
                </a:tc>
                <a:tc>
                  <a:txBody>
                    <a:bodyPr/>
                    <a:lstStyle/>
                    <a:p>
                      <a:endParaRPr lang="ru-RU" dirty="0"/>
                    </a:p>
                  </a:txBody>
                  <a:tcPr>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prstClr val="black"/>
                          </a:solidFill>
                          <a:effectLst/>
                          <a:uLnTx/>
                          <a:uFillTx/>
                          <a:latin typeface="+mn-lt"/>
                          <a:ea typeface="+mn-ea"/>
                          <a:cs typeface="+mn-cs"/>
                        </a:rPr>
                        <a:t>Оплаченные средства по условиям ЭСД(К)</a:t>
                      </a:r>
                      <a:endParaRPr lang="ru-RU" dirty="0"/>
                    </a:p>
                  </a:txBody>
                  <a:tcPr>
                    <a:solidFill>
                      <a:srgbClr val="0070C0"/>
                    </a:solidFill>
                  </a:tcPr>
                </a:tc>
              </a:tr>
              <a:tr h="728072">
                <a:tc>
                  <a:txBody>
                    <a:bodyPr/>
                    <a:lstStyle/>
                    <a:p>
                      <a:endParaRPr lang="ru-RU" dirty="0"/>
                    </a:p>
                  </a:txBody>
                  <a:tcPr>
                    <a:solidFill>
                      <a:srgbClr val="0070C0"/>
                    </a:solidFill>
                  </a:tcPr>
                </a:tc>
                <a:tc>
                  <a:txBody>
                    <a:bodyPr/>
                    <a:lstStyle/>
                    <a:p>
                      <a:endParaRPr lang="ru-RU" dirty="0"/>
                    </a:p>
                  </a:txBody>
                  <a:tcPr>
                    <a:solidFill>
                      <a:srgbClr val="0070C0"/>
                    </a:solidFill>
                  </a:tcPr>
                </a:tc>
                <a:tc>
                  <a:txBody>
                    <a:bodyPr/>
                    <a:lstStyle/>
                    <a:p>
                      <a:endParaRPr lang="ru-RU" dirty="0"/>
                    </a:p>
                  </a:txBody>
                  <a:tcPr>
                    <a:solidFill>
                      <a:srgbClr val="0070C0"/>
                    </a:solidFill>
                  </a:tcPr>
                </a:tc>
                <a:tc>
                  <a:txBody>
                    <a:bodyPr/>
                    <a:lstStyle/>
                    <a:p>
                      <a:r>
                        <a:rPr lang="ru-RU" dirty="0" smtClean="0">
                          <a:solidFill>
                            <a:srgbClr val="FFFF00"/>
                          </a:solidFill>
                        </a:rPr>
                        <a:t>Средства экономии (разница между                    и          ).  </a:t>
                      </a:r>
                      <a:endParaRPr lang="ru-RU" dirty="0">
                        <a:solidFill>
                          <a:srgbClr val="FFFF00"/>
                        </a:solidFill>
                      </a:endParaRPr>
                    </a:p>
                  </a:txBody>
                  <a:tcPr>
                    <a:solidFill>
                      <a:srgbClr val="FF0000"/>
                    </a:solidFill>
                  </a:tcPr>
                </a:tc>
              </a:tr>
            </a:tbl>
          </a:graphicData>
        </a:graphic>
      </p:graphicFrame>
      <p:sp>
        <p:nvSpPr>
          <p:cNvPr id="68" name="Овал 67"/>
          <p:cNvSpPr>
            <a:spLocks/>
          </p:cNvSpPr>
          <p:nvPr/>
        </p:nvSpPr>
        <p:spPr>
          <a:xfrm rot="16200000">
            <a:off x="251451" y="4188252"/>
            <a:ext cx="397368" cy="430794"/>
          </a:xfrm>
          <a:prstGeom prst="ellipse">
            <a:avLst/>
          </a:prstGeom>
        </p:spPr>
        <p:style>
          <a:lnRef idx="2">
            <a:schemeClr val="dk1"/>
          </a:lnRef>
          <a:fillRef idx="1">
            <a:schemeClr val="lt1"/>
          </a:fillRef>
          <a:effectRef idx="0">
            <a:schemeClr val="dk1"/>
          </a:effectRef>
          <a:fontRef idx="minor">
            <a:schemeClr val="dk1"/>
          </a:fontRef>
        </p:style>
        <p:txBody>
          <a:bodyPr vert="vert" rtlCol="0" anchor="ctr"/>
          <a:lstStyle/>
          <a:p>
            <a:pPr algn="ctr"/>
            <a:r>
              <a:rPr lang="ru-RU" sz="2000" dirty="0" smtClean="0"/>
              <a:t>1</a:t>
            </a:r>
            <a:endParaRPr lang="ru-RU" sz="2000" dirty="0"/>
          </a:p>
        </p:txBody>
      </p:sp>
      <p:sp>
        <p:nvSpPr>
          <p:cNvPr id="69" name="Овал 68"/>
          <p:cNvSpPr>
            <a:spLocks noChangeAspect="1"/>
          </p:cNvSpPr>
          <p:nvPr/>
        </p:nvSpPr>
        <p:spPr>
          <a:xfrm rot="16200000">
            <a:off x="239718" y="4800200"/>
            <a:ext cx="399960" cy="430792"/>
          </a:xfrm>
          <a:prstGeom prst="ellipse">
            <a:avLst/>
          </a:prstGeom>
        </p:spPr>
        <p:style>
          <a:lnRef idx="2">
            <a:schemeClr val="dk1"/>
          </a:lnRef>
          <a:fillRef idx="1">
            <a:schemeClr val="lt1"/>
          </a:fillRef>
          <a:effectRef idx="0">
            <a:schemeClr val="dk1"/>
          </a:effectRef>
          <a:fontRef idx="minor">
            <a:schemeClr val="dk1"/>
          </a:fontRef>
        </p:style>
        <p:txBody>
          <a:bodyPr vert="vert" rtlCol="0" anchor="ctr"/>
          <a:lstStyle/>
          <a:p>
            <a:pPr algn="ctr"/>
            <a:r>
              <a:rPr lang="ru-RU" sz="2000" dirty="0" smtClean="0"/>
              <a:t>2</a:t>
            </a:r>
            <a:endParaRPr lang="ru-RU" sz="2000" dirty="0"/>
          </a:p>
        </p:txBody>
      </p:sp>
      <p:sp>
        <p:nvSpPr>
          <p:cNvPr id="70" name="Овал 69"/>
          <p:cNvSpPr>
            <a:spLocks noChangeAspect="1"/>
          </p:cNvSpPr>
          <p:nvPr/>
        </p:nvSpPr>
        <p:spPr>
          <a:xfrm rot="16200000">
            <a:off x="250156" y="5428976"/>
            <a:ext cx="399960" cy="430793"/>
          </a:xfrm>
          <a:prstGeom prst="ellipse">
            <a:avLst/>
          </a:prstGeom>
        </p:spPr>
        <p:style>
          <a:lnRef idx="2">
            <a:schemeClr val="dk1"/>
          </a:lnRef>
          <a:fillRef idx="1">
            <a:schemeClr val="lt1"/>
          </a:fillRef>
          <a:effectRef idx="0">
            <a:schemeClr val="dk1"/>
          </a:effectRef>
          <a:fontRef idx="minor">
            <a:schemeClr val="dk1"/>
          </a:fontRef>
        </p:style>
        <p:txBody>
          <a:bodyPr vert="vert" rtlCol="0" anchor="ctr"/>
          <a:lstStyle/>
          <a:p>
            <a:pPr algn="ctr"/>
            <a:r>
              <a:rPr lang="ru-RU" dirty="0" smtClean="0"/>
              <a:t>3</a:t>
            </a:r>
            <a:endParaRPr lang="ru-RU" dirty="0"/>
          </a:p>
        </p:txBody>
      </p:sp>
      <p:sp>
        <p:nvSpPr>
          <p:cNvPr id="71" name="Овал 70"/>
          <p:cNvSpPr>
            <a:spLocks noChangeAspect="1"/>
          </p:cNvSpPr>
          <p:nvPr/>
        </p:nvSpPr>
        <p:spPr>
          <a:xfrm rot="16200000">
            <a:off x="4664797" y="4054070"/>
            <a:ext cx="401699" cy="627087"/>
          </a:xfrm>
          <a:prstGeom prst="ellipse">
            <a:avLst/>
          </a:prstGeom>
        </p:spPr>
        <p:style>
          <a:lnRef idx="2">
            <a:schemeClr val="dk1"/>
          </a:lnRef>
          <a:fillRef idx="1">
            <a:schemeClr val="lt1"/>
          </a:fillRef>
          <a:effectRef idx="0">
            <a:schemeClr val="dk1"/>
          </a:effectRef>
          <a:fontRef idx="minor">
            <a:schemeClr val="dk1"/>
          </a:fontRef>
        </p:style>
        <p:txBody>
          <a:bodyPr vert="vert" rtlCol="0" anchor="ctr"/>
          <a:lstStyle/>
          <a:p>
            <a:pPr algn="ctr"/>
            <a:r>
              <a:rPr lang="ru-RU" sz="2000" dirty="0" smtClean="0"/>
              <a:t>1-1</a:t>
            </a:r>
            <a:endParaRPr lang="ru-RU" sz="2000" dirty="0"/>
          </a:p>
        </p:txBody>
      </p:sp>
      <p:sp>
        <p:nvSpPr>
          <p:cNvPr id="72" name="Овал 71"/>
          <p:cNvSpPr>
            <a:spLocks noChangeAspect="1"/>
          </p:cNvSpPr>
          <p:nvPr/>
        </p:nvSpPr>
        <p:spPr>
          <a:xfrm rot="16200000">
            <a:off x="4686591" y="4652287"/>
            <a:ext cx="382570" cy="607960"/>
          </a:xfrm>
          <a:prstGeom prst="ellipse">
            <a:avLst/>
          </a:prstGeom>
        </p:spPr>
        <p:style>
          <a:lnRef idx="2">
            <a:schemeClr val="dk1"/>
          </a:lnRef>
          <a:fillRef idx="1">
            <a:schemeClr val="lt1"/>
          </a:fillRef>
          <a:effectRef idx="0">
            <a:schemeClr val="dk1"/>
          </a:effectRef>
          <a:fontRef idx="minor">
            <a:schemeClr val="dk1"/>
          </a:fontRef>
        </p:style>
        <p:txBody>
          <a:bodyPr vert="vert" rtlCol="0" anchor="ctr"/>
          <a:lstStyle/>
          <a:p>
            <a:pPr algn="ctr"/>
            <a:r>
              <a:rPr lang="ru-RU" sz="2000" dirty="0" smtClean="0"/>
              <a:t>2-1</a:t>
            </a:r>
            <a:endParaRPr lang="ru-RU" sz="2000" dirty="0"/>
          </a:p>
        </p:txBody>
      </p:sp>
      <p:sp>
        <p:nvSpPr>
          <p:cNvPr id="73" name="Овал 72"/>
          <p:cNvSpPr>
            <a:spLocks noChangeAspect="1"/>
          </p:cNvSpPr>
          <p:nvPr/>
        </p:nvSpPr>
        <p:spPr>
          <a:xfrm rot="16200000">
            <a:off x="4643090" y="5327403"/>
            <a:ext cx="382570" cy="607958"/>
          </a:xfrm>
          <a:prstGeom prst="ellipse">
            <a:avLst/>
          </a:prstGeom>
        </p:spPr>
        <p:style>
          <a:lnRef idx="2">
            <a:schemeClr val="dk1"/>
          </a:lnRef>
          <a:fillRef idx="1">
            <a:schemeClr val="lt1"/>
          </a:fillRef>
          <a:effectRef idx="0">
            <a:schemeClr val="dk1"/>
          </a:effectRef>
          <a:fontRef idx="minor">
            <a:schemeClr val="dk1"/>
          </a:fontRef>
        </p:style>
        <p:txBody>
          <a:bodyPr vert="vert" rtlCol="0" anchor="ctr"/>
          <a:lstStyle/>
          <a:p>
            <a:pPr algn="ctr"/>
            <a:r>
              <a:rPr lang="ru-RU" dirty="0" smtClean="0"/>
              <a:t>3-1</a:t>
            </a:r>
            <a:endParaRPr lang="ru-RU" dirty="0"/>
          </a:p>
        </p:txBody>
      </p:sp>
      <p:sp>
        <p:nvSpPr>
          <p:cNvPr id="74" name="Овал 73"/>
          <p:cNvSpPr>
            <a:spLocks noChangeAspect="1"/>
          </p:cNvSpPr>
          <p:nvPr/>
        </p:nvSpPr>
        <p:spPr>
          <a:xfrm rot="16200000">
            <a:off x="4658917" y="6006963"/>
            <a:ext cx="382570" cy="576304"/>
          </a:xfrm>
          <a:prstGeom prst="ellipse">
            <a:avLst/>
          </a:prstGeom>
        </p:spPr>
        <p:style>
          <a:lnRef idx="2">
            <a:schemeClr val="dk1"/>
          </a:lnRef>
          <a:fillRef idx="1">
            <a:schemeClr val="lt1"/>
          </a:fillRef>
          <a:effectRef idx="0">
            <a:schemeClr val="dk1"/>
          </a:effectRef>
          <a:fontRef idx="minor">
            <a:schemeClr val="dk1"/>
          </a:fontRef>
        </p:style>
        <p:txBody>
          <a:bodyPr vert="vert" rtlCol="0" anchor="ctr"/>
          <a:lstStyle/>
          <a:p>
            <a:pPr algn="ctr"/>
            <a:r>
              <a:rPr lang="ru-RU" dirty="0" smtClean="0"/>
              <a:t>4</a:t>
            </a:r>
            <a:endParaRPr lang="ru-RU" dirty="0"/>
          </a:p>
        </p:txBody>
      </p:sp>
      <p:sp>
        <p:nvSpPr>
          <p:cNvPr id="78" name="Стрелка вправо 77"/>
          <p:cNvSpPr/>
          <p:nvPr/>
        </p:nvSpPr>
        <p:spPr>
          <a:xfrm flipV="1">
            <a:off x="5368613" y="3624629"/>
            <a:ext cx="762671"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FF0000"/>
              </a:solidFill>
            </a:endParaRPr>
          </a:p>
        </p:txBody>
      </p:sp>
      <p:sp>
        <p:nvSpPr>
          <p:cNvPr id="79" name="Стрелка вправо 78"/>
          <p:cNvSpPr/>
          <p:nvPr/>
        </p:nvSpPr>
        <p:spPr>
          <a:xfrm flipV="1">
            <a:off x="6758372" y="3625878"/>
            <a:ext cx="94357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0" name="Овал 79"/>
          <p:cNvSpPr>
            <a:spLocks noChangeAspect="1"/>
          </p:cNvSpPr>
          <p:nvPr/>
        </p:nvSpPr>
        <p:spPr>
          <a:xfrm rot="16200000">
            <a:off x="6315360" y="6161498"/>
            <a:ext cx="382570" cy="607958"/>
          </a:xfrm>
          <a:prstGeom prst="ellipse">
            <a:avLst/>
          </a:prstGeom>
          <a:solidFill>
            <a:srgbClr val="92D050"/>
          </a:solidFill>
        </p:spPr>
        <p:style>
          <a:lnRef idx="2">
            <a:schemeClr val="dk1"/>
          </a:lnRef>
          <a:fillRef idx="1">
            <a:schemeClr val="lt1"/>
          </a:fillRef>
          <a:effectRef idx="0">
            <a:schemeClr val="dk1"/>
          </a:effectRef>
          <a:fontRef idx="minor">
            <a:schemeClr val="dk1"/>
          </a:fontRef>
        </p:style>
        <p:txBody>
          <a:bodyPr vert="vert" rtlCol="0" anchor="ctr"/>
          <a:lstStyle/>
          <a:p>
            <a:pPr algn="ctr"/>
            <a:r>
              <a:rPr lang="ru-RU" dirty="0" smtClean="0"/>
              <a:t>3-1</a:t>
            </a:r>
            <a:endParaRPr lang="ru-RU" dirty="0"/>
          </a:p>
        </p:txBody>
      </p:sp>
      <p:sp>
        <p:nvSpPr>
          <p:cNvPr id="81" name="Овал 80"/>
          <p:cNvSpPr>
            <a:spLocks noChangeAspect="1"/>
          </p:cNvSpPr>
          <p:nvPr/>
        </p:nvSpPr>
        <p:spPr>
          <a:xfrm rot="16200000">
            <a:off x="7445547" y="6250079"/>
            <a:ext cx="399960" cy="430793"/>
          </a:xfrm>
          <a:prstGeom prst="ellipse">
            <a:avLst/>
          </a:prstGeom>
          <a:solidFill>
            <a:srgbClr val="92D050"/>
          </a:solidFill>
        </p:spPr>
        <p:style>
          <a:lnRef idx="2">
            <a:schemeClr val="dk1"/>
          </a:lnRef>
          <a:fillRef idx="1">
            <a:schemeClr val="lt1"/>
          </a:fillRef>
          <a:effectRef idx="0">
            <a:schemeClr val="dk1"/>
          </a:effectRef>
          <a:fontRef idx="minor">
            <a:schemeClr val="dk1"/>
          </a:fontRef>
        </p:style>
        <p:txBody>
          <a:bodyPr vert="vert" rtlCol="0" anchor="ctr"/>
          <a:lstStyle/>
          <a:p>
            <a:pPr algn="ctr"/>
            <a:r>
              <a:rPr lang="ru-RU" dirty="0" smtClean="0"/>
              <a:t>3</a:t>
            </a:r>
            <a:endParaRPr lang="ru-RU" dirty="0"/>
          </a:p>
        </p:txBody>
      </p:sp>
      <p:cxnSp>
        <p:nvCxnSpPr>
          <p:cNvPr id="93" name="Прямая со стрелкой 92"/>
          <p:cNvCxnSpPr>
            <a:endCxn id="24" idx="0"/>
          </p:cNvCxnSpPr>
          <p:nvPr/>
        </p:nvCxnSpPr>
        <p:spPr>
          <a:xfrm flipV="1">
            <a:off x="5325113" y="1950007"/>
            <a:ext cx="806171" cy="63063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5" name="Прямая со стрелкой 94"/>
          <p:cNvCxnSpPr>
            <a:stCxn id="24" idx="4"/>
          </p:cNvCxnSpPr>
          <p:nvPr/>
        </p:nvCxnSpPr>
        <p:spPr>
          <a:xfrm>
            <a:off x="6758371" y="1950007"/>
            <a:ext cx="885083" cy="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6" name="TextBox 5"/>
          <p:cNvSpPr txBox="1"/>
          <p:nvPr/>
        </p:nvSpPr>
        <p:spPr>
          <a:xfrm>
            <a:off x="377388" y="620688"/>
            <a:ext cx="8424936" cy="892552"/>
          </a:xfrm>
          <a:prstGeom prst="rect">
            <a:avLst/>
          </a:prstGeom>
          <a:noFill/>
        </p:spPr>
        <p:txBody>
          <a:bodyPr wrap="square">
            <a:spAutoFit/>
          </a:bodyPr>
          <a:lstStyle/>
          <a:p>
            <a:pPr algn="ctr" fontAlgn="auto">
              <a:spcBef>
                <a:spcPts val="0"/>
              </a:spcBef>
              <a:spcAft>
                <a:spcPts val="0"/>
              </a:spcAft>
              <a:defRPr/>
            </a:pPr>
            <a:r>
              <a:rPr lang="ru-RU" sz="2600" b="1" dirty="0" smtClean="0">
                <a:solidFill>
                  <a:srgbClr val="C20E2C"/>
                </a:solidFill>
                <a:latin typeface="+mn-lt"/>
              </a:rPr>
              <a:t>Схема организации договорных отношений при «ПАССИВНОЙ»  форме  ЭСД(К).</a:t>
            </a:r>
            <a:endParaRPr lang="ru-RU" sz="2600" b="1" dirty="0">
              <a:solidFill>
                <a:srgbClr val="C20E2C"/>
              </a:solidFill>
              <a:latin typeface="+mn-lt"/>
            </a:endParaRPr>
          </a:p>
        </p:txBody>
      </p:sp>
      <p:sp>
        <p:nvSpPr>
          <p:cNvPr id="7" name="Прямоугольник 6"/>
          <p:cNvSpPr/>
          <p:nvPr/>
        </p:nvSpPr>
        <p:spPr>
          <a:xfrm>
            <a:off x="1643010" y="0"/>
            <a:ext cx="7500990" cy="461665"/>
          </a:xfrm>
          <a:prstGeom prst="rect">
            <a:avLst/>
          </a:prstGeom>
        </p:spPr>
        <p:txBody>
          <a:bodyPr wrap="square">
            <a:spAutoFit/>
          </a:bodyPr>
          <a:lstStyle/>
          <a:p>
            <a:pPr algn="ctr">
              <a:defRPr/>
            </a:pPr>
            <a:r>
              <a:rPr lang="ru-RU" sz="1200" b="1" dirty="0">
                <a:ln w="1905"/>
                <a:solidFill>
                  <a:srgbClr val="7B3D17"/>
                </a:solidFill>
                <a:latin typeface="Constantia" pitchFamily="18" charset="0"/>
              </a:rPr>
              <a:t>ООО «Потенциал», г. Ульяновск, ул. Пушкинская, дом 15а, офис 108 тел/факс: 8 (8422) 67-55-92, </a:t>
            </a:r>
            <a:endParaRPr lang="ru-RU" sz="1200" b="1" dirty="0" smtClean="0">
              <a:ln w="1905"/>
              <a:solidFill>
                <a:srgbClr val="7B3D17"/>
              </a:solidFill>
              <a:latin typeface="Constantia" pitchFamily="18" charset="0"/>
            </a:endParaRPr>
          </a:p>
          <a:p>
            <a:pPr algn="ctr">
              <a:defRPr/>
            </a:pPr>
            <a:r>
              <a:rPr lang="en-US" sz="1200" b="1" dirty="0" smtClean="0">
                <a:ln w="1905"/>
                <a:solidFill>
                  <a:srgbClr val="7B3D17"/>
                </a:solidFill>
                <a:latin typeface="Constantia" pitchFamily="18" charset="0"/>
              </a:rPr>
              <a:t>e-mail</a:t>
            </a:r>
            <a:r>
              <a:rPr lang="ru-RU" sz="1200" b="1" dirty="0" smtClean="0">
                <a:ln w="1905"/>
                <a:solidFill>
                  <a:srgbClr val="7B3D17"/>
                </a:solidFill>
                <a:latin typeface="Constantia" pitchFamily="18" charset="0"/>
              </a:rPr>
              <a:t>:</a:t>
            </a:r>
            <a:r>
              <a:rPr lang="en-US" sz="1200" b="1" dirty="0" smtClean="0">
                <a:ln w="1905"/>
                <a:solidFill>
                  <a:srgbClr val="7B3D17"/>
                </a:solidFill>
                <a:latin typeface="Constantia" pitchFamily="18" charset="0"/>
              </a:rPr>
              <a:t> potencial_73@mail.ru</a:t>
            </a:r>
            <a:r>
              <a:rPr lang="ru-RU" sz="1200" b="1" dirty="0" smtClean="0">
                <a:ln w="1905"/>
                <a:solidFill>
                  <a:srgbClr val="7B3D17"/>
                </a:solidFill>
                <a:latin typeface="Constantia" pitchFamily="18" charset="0"/>
              </a:rPr>
              <a:t> </a:t>
            </a:r>
            <a:endParaRPr lang="ru-RU" sz="1200" b="1" dirty="0">
              <a:ln w="1905"/>
              <a:solidFill>
                <a:srgbClr val="7B3D17"/>
              </a:solidFill>
              <a:latin typeface="Constantia" pitchFamily="18" charset="0"/>
            </a:endParaRPr>
          </a:p>
        </p:txBody>
      </p:sp>
      <p:sp>
        <p:nvSpPr>
          <p:cNvPr id="38" name="TextBox 18"/>
          <p:cNvSpPr txBox="1">
            <a:spLocks noChangeArrowheads="1"/>
          </p:cNvSpPr>
          <p:nvPr/>
        </p:nvSpPr>
        <p:spPr bwMode="auto">
          <a:xfrm>
            <a:off x="688115" y="3885234"/>
            <a:ext cx="8206632" cy="1815882"/>
          </a:xfrm>
          <a:prstGeom prst="rect">
            <a:avLst/>
          </a:prstGeom>
          <a:noFill/>
          <a:ln w="9525">
            <a:noFill/>
            <a:miter lim="800000"/>
            <a:headEnd/>
            <a:tailEnd/>
          </a:ln>
        </p:spPr>
        <p:txBody>
          <a:bodyPr wrap="square">
            <a:spAutoFit/>
          </a:bodyPr>
          <a:lstStyle/>
          <a:p>
            <a:pPr algn="just"/>
            <a:r>
              <a:rPr lang="ru-RU" sz="1300" dirty="0" smtClean="0">
                <a:latin typeface="+mj-lt"/>
                <a:cs typeface="Arial" pitchFamily="34" charset="0"/>
              </a:rPr>
              <a:t>— </a:t>
            </a:r>
            <a:r>
              <a:rPr lang="ru-RU" sz="1400" dirty="0" err="1" smtClean="0">
                <a:latin typeface="+mj-lt"/>
                <a:cs typeface="Arial" pitchFamily="34" charset="0"/>
              </a:rPr>
              <a:t>Энергосервисный</a:t>
            </a:r>
            <a:r>
              <a:rPr lang="ru-RU" sz="1400" dirty="0" smtClean="0">
                <a:latin typeface="+mj-lt"/>
                <a:cs typeface="Arial" pitchFamily="34" charset="0"/>
              </a:rPr>
              <a:t> контракт, не содержащий условий о совмещении Исполнителем ЭСД(К) функций Поставщика ресурсов. </a:t>
            </a:r>
          </a:p>
          <a:p>
            <a:pPr algn="just"/>
            <a:r>
              <a:rPr lang="ru-RU" sz="1400" dirty="0" smtClean="0">
                <a:latin typeface="+mj-lt"/>
                <a:cs typeface="Arial" pitchFamily="34" charset="0"/>
              </a:rPr>
              <a:t>Накопление и дальнейшее использование сэкономленных средств при такой форме невозможно, а факт экономии фиксируется как разница между средствами оплаты за ресурсы, исчисленными по условиям оплаты, предшествующим заключению ЭСД(К), и фактическими платежами, которые исчислены по показаниям приборов учёта ресурсов.</a:t>
            </a:r>
          </a:p>
          <a:p>
            <a:pPr algn="just"/>
            <a:r>
              <a:rPr lang="ru-RU" sz="1400" dirty="0" smtClean="0">
                <a:latin typeface="+mj-lt"/>
                <a:cs typeface="Arial" pitchFamily="34" charset="0"/>
              </a:rPr>
              <a:t>— Договор купли-продажи (поставки) энергоресурсов, в котором записываются условия о порядке  оформления сэкономленных средств, образуемых от реализации ЭСД(К).</a:t>
            </a:r>
          </a:p>
        </p:txBody>
      </p:sp>
      <p:sp>
        <p:nvSpPr>
          <p:cNvPr id="39" name="Прямоугольник 38"/>
          <p:cNvSpPr/>
          <p:nvPr/>
        </p:nvSpPr>
        <p:spPr>
          <a:xfrm>
            <a:off x="214280" y="5701116"/>
            <a:ext cx="8786874" cy="1169551"/>
          </a:xfrm>
          <a:prstGeom prst="rect">
            <a:avLst/>
          </a:prstGeom>
        </p:spPr>
        <p:txBody>
          <a:bodyPr wrap="square">
            <a:spAutoFit/>
          </a:bodyPr>
          <a:lstStyle/>
          <a:p>
            <a:pPr algn="just"/>
            <a:r>
              <a:rPr lang="ru-RU" sz="1400" b="1" dirty="0" smtClean="0">
                <a:cs typeface="Arial" pitchFamily="34" charset="0"/>
              </a:rPr>
              <a:t>Примечание.</a:t>
            </a:r>
            <a:r>
              <a:rPr lang="ru-RU" sz="1400" dirty="0" smtClean="0">
                <a:cs typeface="Arial" pitchFamily="34" charset="0"/>
              </a:rPr>
              <a:t> Образование средств экономии на основе платежей, производимых Заказчиком за потребляемые ресурсы, в данной схеме невозможно, так как  Поставщик, не выполняющий функции Исполнителя ЭСД(К), не мотивирован в своих действиях по уменьшению платежей за поставленные им ресурсы, и в образовании средств экономии, необходимых для дальнейшей экономии средств оплаты за ресурсы.</a:t>
            </a:r>
            <a:endParaRPr lang="ru-RU" sz="1400" dirty="0"/>
          </a:p>
        </p:txBody>
      </p:sp>
      <p:grpSp>
        <p:nvGrpSpPr>
          <p:cNvPr id="63" name="Группа 62"/>
          <p:cNvGrpSpPr/>
          <p:nvPr/>
        </p:nvGrpSpPr>
        <p:grpSpPr>
          <a:xfrm>
            <a:off x="928660" y="1623190"/>
            <a:ext cx="7572428" cy="2249590"/>
            <a:chOff x="785786" y="1893790"/>
            <a:chExt cx="7572428" cy="2249590"/>
          </a:xfrm>
        </p:grpSpPr>
        <p:sp>
          <p:nvSpPr>
            <p:cNvPr id="18" name="Скругленный прямоугольник 17"/>
            <p:cNvSpPr/>
            <p:nvPr/>
          </p:nvSpPr>
          <p:spPr>
            <a:xfrm>
              <a:off x="785786" y="1893790"/>
              <a:ext cx="2143140" cy="928694"/>
            </a:xfrm>
            <a:prstGeom prst="roundRect">
              <a:avLst/>
            </a:prstGeom>
            <a:solidFill>
              <a:srgbClr val="FEAB94">
                <a:alpha val="64000"/>
              </a:srgb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r>
                <a:rPr lang="ru-RU" b="1" dirty="0" smtClean="0">
                  <a:ln/>
                  <a:solidFill>
                    <a:srgbClr val="7B3D17"/>
                  </a:solidFill>
                  <a:cs typeface="Times New Roman" pitchFamily="18" charset="0"/>
                </a:rPr>
                <a:t>Региональный Поставщик</a:t>
              </a:r>
              <a:endParaRPr lang="ru-RU" b="1" dirty="0">
                <a:ln/>
                <a:solidFill>
                  <a:srgbClr val="7B3D17"/>
                </a:solidFill>
                <a:cs typeface="Times New Roman" pitchFamily="18" charset="0"/>
              </a:endParaRPr>
            </a:p>
          </p:txBody>
        </p:sp>
        <p:sp>
          <p:nvSpPr>
            <p:cNvPr id="19" name="Скругленный прямоугольник 18"/>
            <p:cNvSpPr/>
            <p:nvPr/>
          </p:nvSpPr>
          <p:spPr>
            <a:xfrm>
              <a:off x="6286512" y="1893790"/>
              <a:ext cx="2071702" cy="2249590"/>
            </a:xfrm>
            <a:prstGeom prst="roundRect">
              <a:avLst/>
            </a:prstGeom>
            <a:solidFill>
              <a:srgbClr val="FEAB94">
                <a:alpha val="64000"/>
              </a:srgb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r>
                <a:rPr lang="ru-RU" b="1" dirty="0" smtClean="0">
                  <a:ln/>
                  <a:solidFill>
                    <a:srgbClr val="7B3D17"/>
                  </a:solidFill>
                  <a:cs typeface="Times New Roman" pitchFamily="18" charset="0"/>
                </a:rPr>
                <a:t>Учреждение – Заказчик ЭСД(К)</a:t>
              </a:r>
            </a:p>
          </p:txBody>
        </p:sp>
        <p:sp>
          <p:nvSpPr>
            <p:cNvPr id="20" name="Скругленный прямоугольник 19"/>
            <p:cNvSpPr/>
            <p:nvPr/>
          </p:nvSpPr>
          <p:spPr>
            <a:xfrm>
              <a:off x="2357422" y="3000372"/>
              <a:ext cx="2214578" cy="1143008"/>
            </a:xfrm>
            <a:prstGeom prst="roundRect">
              <a:avLst/>
            </a:prstGeom>
            <a:solidFill>
              <a:srgbClr val="F9DD8F">
                <a:alpha val="76863"/>
              </a:srgbClr>
            </a:solidFill>
            <a:ln>
              <a:solidFill>
                <a:srgbClr val="F08A6A"/>
              </a:solidFill>
            </a:ln>
            <a:effectLst>
              <a:outerShdw blurRad="50800" dist="127000" dir="2880000" algn="tl" rotWithShape="0">
                <a:srgbClr val="FFC000">
                  <a:alpha val="54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r>
                <a:rPr lang="ru-RU" b="1" dirty="0" smtClean="0">
                  <a:ln/>
                  <a:solidFill>
                    <a:srgbClr val="B20E29"/>
                  </a:solidFill>
                  <a:cs typeface="Times New Roman" pitchFamily="18" charset="0"/>
                </a:rPr>
                <a:t>Исполнитель ЭСД(К)</a:t>
              </a:r>
            </a:p>
          </p:txBody>
        </p:sp>
        <p:sp>
          <p:nvSpPr>
            <p:cNvPr id="25" name="Двойная стрелка влево/вправо 24"/>
            <p:cNvSpPr/>
            <p:nvPr/>
          </p:nvSpPr>
          <p:spPr>
            <a:xfrm rot="10800000">
              <a:off x="3143240" y="1965228"/>
              <a:ext cx="3000396" cy="785818"/>
            </a:xfrm>
            <a:prstGeom prst="leftRightArrow">
              <a:avLst/>
            </a:prstGeom>
            <a:solidFill>
              <a:srgbClr val="FEAB94">
                <a:alpha val="64000"/>
              </a:srgb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endParaRPr lang="ru-RU" b="1" dirty="0" smtClean="0">
                <a:ln/>
                <a:solidFill>
                  <a:srgbClr val="7B3D17"/>
                </a:solidFill>
                <a:cs typeface="Times New Roman" pitchFamily="18" charset="0"/>
              </a:endParaRPr>
            </a:p>
          </p:txBody>
        </p:sp>
        <p:sp>
          <p:nvSpPr>
            <p:cNvPr id="46" name="Двойная стрелка влево/вправо 45"/>
            <p:cNvSpPr/>
            <p:nvPr/>
          </p:nvSpPr>
          <p:spPr>
            <a:xfrm rot="10800000">
              <a:off x="4714876" y="3178967"/>
              <a:ext cx="1500198" cy="785818"/>
            </a:xfrm>
            <a:prstGeom prst="leftRightArrow">
              <a:avLst/>
            </a:prstGeom>
            <a:solidFill>
              <a:srgbClr val="FEAB94">
                <a:alpha val="64000"/>
              </a:srgb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endParaRPr lang="ru-RU" b="1" dirty="0" smtClean="0">
                <a:ln/>
                <a:solidFill>
                  <a:srgbClr val="7B3D17"/>
                </a:solidFill>
                <a:cs typeface="Times New Roman" pitchFamily="18" charset="0"/>
              </a:endParaRPr>
            </a:p>
          </p:txBody>
        </p:sp>
        <p:grpSp>
          <p:nvGrpSpPr>
            <p:cNvPr id="50" name="Группа 49"/>
            <p:cNvGrpSpPr/>
            <p:nvPr/>
          </p:nvGrpSpPr>
          <p:grpSpPr>
            <a:xfrm>
              <a:off x="5268519" y="3143248"/>
              <a:ext cx="392910" cy="707886"/>
              <a:chOff x="5268519" y="3143248"/>
              <a:chExt cx="392910" cy="707886"/>
            </a:xfrm>
          </p:grpSpPr>
          <p:sp>
            <p:nvSpPr>
              <p:cNvPr id="48" name="Овал 47"/>
              <p:cNvSpPr/>
              <p:nvPr/>
            </p:nvSpPr>
            <p:spPr>
              <a:xfrm rot="5400000">
                <a:off x="5259413" y="3366668"/>
                <a:ext cx="411122" cy="392910"/>
              </a:xfrm>
              <a:prstGeom prst="ellipse">
                <a:avLst/>
              </a:prstGeom>
              <a:solidFill>
                <a:schemeClr val="accent2">
                  <a:lumMod val="20000"/>
                  <a:lumOff val="80000"/>
                  <a:alpha val="64000"/>
                </a:scheme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endParaRPr lang="ru-RU" b="1" dirty="0" smtClean="0">
                  <a:ln/>
                  <a:solidFill>
                    <a:srgbClr val="7B3D17"/>
                  </a:solidFill>
                  <a:cs typeface="Times New Roman" pitchFamily="18" charset="0"/>
                </a:endParaRPr>
              </a:p>
            </p:txBody>
          </p:sp>
          <p:sp>
            <p:nvSpPr>
              <p:cNvPr id="49" name="TextBox 48"/>
              <p:cNvSpPr txBox="1"/>
              <p:nvPr/>
            </p:nvSpPr>
            <p:spPr>
              <a:xfrm>
                <a:off x="5286380" y="3143248"/>
                <a:ext cx="357190" cy="70788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4000" b="1" dirty="0" smtClean="0">
                    <a:ln w="11430"/>
                    <a:solidFill>
                      <a:srgbClr val="C20E2C"/>
                    </a:solidFill>
                    <a:effectLst>
                      <a:outerShdw blurRad="50800" dist="39000" dir="5460000" algn="tl">
                        <a:srgbClr val="000000">
                          <a:alpha val="38000"/>
                        </a:srgbClr>
                      </a:outerShdw>
                    </a:effectLst>
                  </a:rPr>
                  <a:t>1</a:t>
                </a:r>
              </a:p>
            </p:txBody>
          </p:sp>
        </p:grpSp>
        <p:grpSp>
          <p:nvGrpSpPr>
            <p:cNvPr id="51" name="Группа 50"/>
            <p:cNvGrpSpPr/>
            <p:nvPr/>
          </p:nvGrpSpPr>
          <p:grpSpPr>
            <a:xfrm>
              <a:off x="4446982" y="1928802"/>
              <a:ext cx="392910" cy="630942"/>
              <a:chOff x="5268519" y="3143248"/>
              <a:chExt cx="392910" cy="630942"/>
            </a:xfrm>
          </p:grpSpPr>
          <p:sp>
            <p:nvSpPr>
              <p:cNvPr id="52" name="Овал 51"/>
              <p:cNvSpPr/>
              <p:nvPr/>
            </p:nvSpPr>
            <p:spPr>
              <a:xfrm rot="5400000">
                <a:off x="5259413" y="3366668"/>
                <a:ext cx="411122" cy="392910"/>
              </a:xfrm>
              <a:prstGeom prst="ellipse">
                <a:avLst/>
              </a:prstGeom>
              <a:solidFill>
                <a:schemeClr val="accent2">
                  <a:lumMod val="20000"/>
                  <a:lumOff val="80000"/>
                  <a:alpha val="64000"/>
                </a:scheme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endParaRPr lang="ru-RU" b="1" dirty="0" smtClean="0">
                  <a:ln/>
                  <a:solidFill>
                    <a:srgbClr val="7B3D17"/>
                  </a:solidFill>
                  <a:cs typeface="Times New Roman" pitchFamily="18" charset="0"/>
                </a:endParaRPr>
              </a:p>
            </p:txBody>
          </p:sp>
          <p:sp>
            <p:nvSpPr>
              <p:cNvPr id="53" name="TextBox 52"/>
              <p:cNvSpPr txBox="1"/>
              <p:nvPr/>
            </p:nvSpPr>
            <p:spPr>
              <a:xfrm>
                <a:off x="5286380" y="3143248"/>
                <a:ext cx="357190" cy="63094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3500" b="1" dirty="0" smtClean="0">
                    <a:ln w="11430"/>
                    <a:solidFill>
                      <a:srgbClr val="C20E2C"/>
                    </a:solidFill>
                    <a:effectLst>
                      <a:outerShdw blurRad="50800" dist="39000" dir="5460000" algn="tl">
                        <a:srgbClr val="000000">
                          <a:alpha val="38000"/>
                        </a:srgbClr>
                      </a:outerShdw>
                    </a:effectLst>
                  </a:rPr>
                  <a:t>3</a:t>
                </a:r>
              </a:p>
            </p:txBody>
          </p:sp>
        </p:grpSp>
      </p:grpSp>
      <p:grpSp>
        <p:nvGrpSpPr>
          <p:cNvPr id="54" name="Группа 53"/>
          <p:cNvGrpSpPr/>
          <p:nvPr/>
        </p:nvGrpSpPr>
        <p:grpSpPr>
          <a:xfrm>
            <a:off x="242353" y="3694186"/>
            <a:ext cx="392910" cy="707886"/>
            <a:chOff x="5268519" y="3166514"/>
            <a:chExt cx="392910" cy="707886"/>
          </a:xfrm>
        </p:grpSpPr>
        <p:sp>
          <p:nvSpPr>
            <p:cNvPr id="55" name="Овал 54"/>
            <p:cNvSpPr/>
            <p:nvPr/>
          </p:nvSpPr>
          <p:spPr>
            <a:xfrm rot="5400000">
              <a:off x="5259413" y="3366668"/>
              <a:ext cx="411122" cy="392910"/>
            </a:xfrm>
            <a:prstGeom prst="ellipse">
              <a:avLst/>
            </a:prstGeom>
            <a:solidFill>
              <a:schemeClr val="accent2">
                <a:lumMod val="20000"/>
                <a:lumOff val="80000"/>
                <a:alpha val="64000"/>
              </a:scheme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endParaRPr lang="ru-RU" b="1" dirty="0" smtClean="0">
                <a:ln/>
                <a:solidFill>
                  <a:srgbClr val="7B3D17"/>
                </a:solidFill>
                <a:cs typeface="Times New Roman" pitchFamily="18" charset="0"/>
              </a:endParaRPr>
            </a:p>
          </p:txBody>
        </p:sp>
        <p:sp>
          <p:nvSpPr>
            <p:cNvPr id="56" name="TextBox 55"/>
            <p:cNvSpPr txBox="1"/>
            <p:nvPr/>
          </p:nvSpPr>
          <p:spPr>
            <a:xfrm>
              <a:off x="5268519" y="3166514"/>
              <a:ext cx="357190" cy="70788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4000" b="1" dirty="0" smtClean="0">
                  <a:ln w="11430"/>
                  <a:solidFill>
                    <a:srgbClr val="C20E2C"/>
                  </a:solidFill>
                  <a:effectLst>
                    <a:outerShdw blurRad="50800" dist="39000" dir="5460000" algn="tl">
                      <a:srgbClr val="000000">
                        <a:alpha val="38000"/>
                      </a:srgbClr>
                    </a:outerShdw>
                  </a:effectLst>
                </a:rPr>
                <a:t>1</a:t>
              </a:r>
            </a:p>
          </p:txBody>
        </p:sp>
      </p:grpSp>
      <p:grpSp>
        <p:nvGrpSpPr>
          <p:cNvPr id="60" name="Группа 59"/>
          <p:cNvGrpSpPr/>
          <p:nvPr/>
        </p:nvGrpSpPr>
        <p:grpSpPr>
          <a:xfrm>
            <a:off x="271897" y="4930186"/>
            <a:ext cx="392910" cy="630942"/>
            <a:chOff x="5268519" y="3143248"/>
            <a:chExt cx="392910" cy="630942"/>
          </a:xfrm>
        </p:grpSpPr>
        <p:sp>
          <p:nvSpPr>
            <p:cNvPr id="61" name="Овал 60"/>
            <p:cNvSpPr/>
            <p:nvPr/>
          </p:nvSpPr>
          <p:spPr>
            <a:xfrm rot="5400000">
              <a:off x="5259413" y="3366668"/>
              <a:ext cx="411122" cy="392910"/>
            </a:xfrm>
            <a:prstGeom prst="ellipse">
              <a:avLst/>
            </a:prstGeom>
            <a:solidFill>
              <a:schemeClr val="accent2">
                <a:lumMod val="20000"/>
                <a:lumOff val="80000"/>
                <a:alpha val="64000"/>
              </a:scheme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endParaRPr lang="ru-RU" b="1" dirty="0" smtClean="0">
                <a:ln/>
                <a:solidFill>
                  <a:srgbClr val="7B3D17"/>
                </a:solidFill>
                <a:cs typeface="Times New Roman" pitchFamily="18" charset="0"/>
              </a:endParaRPr>
            </a:p>
          </p:txBody>
        </p:sp>
        <p:sp>
          <p:nvSpPr>
            <p:cNvPr id="62" name="TextBox 61"/>
            <p:cNvSpPr txBox="1"/>
            <p:nvPr/>
          </p:nvSpPr>
          <p:spPr>
            <a:xfrm>
              <a:off x="5286380" y="3143248"/>
              <a:ext cx="357190" cy="63094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3500" b="1" dirty="0" smtClean="0">
                  <a:ln w="11430"/>
                  <a:solidFill>
                    <a:srgbClr val="C20E2C"/>
                  </a:solidFill>
                  <a:effectLst>
                    <a:outerShdw blurRad="50800" dist="39000" dir="5460000" algn="tl">
                      <a:srgbClr val="000000">
                        <a:alpha val="38000"/>
                      </a:srgbClr>
                    </a:outerShdw>
                  </a:effectLst>
                </a:rPr>
                <a:t>3</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Прямоугольник 3"/>
          <p:cNvSpPr/>
          <p:nvPr/>
        </p:nvSpPr>
        <p:spPr>
          <a:xfrm>
            <a:off x="1643010" y="0"/>
            <a:ext cx="7500990" cy="461665"/>
          </a:xfrm>
          <a:prstGeom prst="rect">
            <a:avLst/>
          </a:prstGeom>
        </p:spPr>
        <p:txBody>
          <a:bodyPr wrap="square">
            <a:spAutoFit/>
          </a:bodyPr>
          <a:lstStyle/>
          <a:p>
            <a:pPr algn="ctr">
              <a:defRPr/>
            </a:pPr>
            <a:r>
              <a:rPr lang="ru-RU" sz="1200" b="1" dirty="0">
                <a:ln w="1905"/>
                <a:solidFill>
                  <a:srgbClr val="7B3D17"/>
                </a:solidFill>
                <a:latin typeface="Constantia" pitchFamily="18" charset="0"/>
              </a:rPr>
              <a:t>ООО «Потенциал», г. Ульяновск, ул. Пушкинская, дом 15а, офис 108 тел/факс: 8 (8422) 67-55-92, </a:t>
            </a:r>
            <a:endParaRPr lang="ru-RU" sz="1200" b="1" dirty="0" smtClean="0">
              <a:ln w="1905"/>
              <a:solidFill>
                <a:srgbClr val="7B3D17"/>
              </a:solidFill>
              <a:latin typeface="Constantia" pitchFamily="18" charset="0"/>
            </a:endParaRPr>
          </a:p>
          <a:p>
            <a:pPr algn="ctr">
              <a:defRPr/>
            </a:pPr>
            <a:r>
              <a:rPr lang="en-US" sz="1200" b="1" dirty="0" smtClean="0">
                <a:ln w="1905"/>
                <a:solidFill>
                  <a:srgbClr val="7B3D17"/>
                </a:solidFill>
                <a:latin typeface="Constantia" pitchFamily="18" charset="0"/>
              </a:rPr>
              <a:t>e-mail</a:t>
            </a:r>
            <a:r>
              <a:rPr lang="ru-RU" sz="1200" b="1" dirty="0" smtClean="0">
                <a:ln w="1905"/>
                <a:solidFill>
                  <a:srgbClr val="7B3D17"/>
                </a:solidFill>
                <a:latin typeface="Constantia" pitchFamily="18" charset="0"/>
              </a:rPr>
              <a:t>:</a:t>
            </a:r>
            <a:r>
              <a:rPr lang="en-US" sz="1200" b="1" dirty="0" smtClean="0">
                <a:ln w="1905"/>
                <a:solidFill>
                  <a:srgbClr val="7B3D17"/>
                </a:solidFill>
                <a:latin typeface="Constantia" pitchFamily="18" charset="0"/>
              </a:rPr>
              <a:t> potencial_73@mail.ru</a:t>
            </a:r>
            <a:r>
              <a:rPr lang="ru-RU" sz="1200" b="1" dirty="0" smtClean="0">
                <a:ln w="1905"/>
                <a:solidFill>
                  <a:srgbClr val="7B3D17"/>
                </a:solidFill>
                <a:latin typeface="Constantia" pitchFamily="18" charset="0"/>
              </a:rPr>
              <a:t> </a:t>
            </a:r>
            <a:endParaRPr lang="ru-RU" sz="1200" b="1" dirty="0">
              <a:ln w="1905"/>
              <a:solidFill>
                <a:srgbClr val="7B3D17"/>
              </a:solidFill>
              <a:latin typeface="Constantia" pitchFamily="18" charset="0"/>
            </a:endParaRPr>
          </a:p>
        </p:txBody>
      </p:sp>
      <p:sp>
        <p:nvSpPr>
          <p:cNvPr id="5" name="TextBox 4"/>
          <p:cNvSpPr txBox="1"/>
          <p:nvPr/>
        </p:nvSpPr>
        <p:spPr>
          <a:xfrm>
            <a:off x="571472" y="692696"/>
            <a:ext cx="8280920" cy="892552"/>
          </a:xfrm>
          <a:prstGeom prst="rect">
            <a:avLst/>
          </a:prstGeom>
          <a:noFill/>
        </p:spPr>
        <p:txBody>
          <a:bodyPr wrap="square">
            <a:spAutoFit/>
          </a:bodyPr>
          <a:lstStyle/>
          <a:p>
            <a:pPr algn="ctr" fontAlgn="auto">
              <a:spcBef>
                <a:spcPts val="0"/>
              </a:spcBef>
              <a:spcAft>
                <a:spcPts val="0"/>
              </a:spcAft>
              <a:defRPr/>
            </a:pPr>
            <a:r>
              <a:rPr lang="ru-RU" sz="2600" b="1" dirty="0" smtClean="0">
                <a:solidFill>
                  <a:srgbClr val="C00000"/>
                </a:solidFill>
                <a:latin typeface="+mn-lt"/>
              </a:rPr>
              <a:t>Определяющие условия конкурса </a:t>
            </a:r>
          </a:p>
          <a:p>
            <a:pPr algn="ctr" fontAlgn="auto">
              <a:spcBef>
                <a:spcPts val="0"/>
              </a:spcBef>
              <a:spcAft>
                <a:spcPts val="0"/>
              </a:spcAft>
              <a:defRPr/>
            </a:pPr>
            <a:r>
              <a:rPr lang="ru-RU" sz="2600" b="1" dirty="0" smtClean="0">
                <a:solidFill>
                  <a:srgbClr val="C00000"/>
                </a:solidFill>
                <a:latin typeface="+mn-lt"/>
              </a:rPr>
              <a:t>на заключение ЭСД(К).</a:t>
            </a:r>
            <a:endParaRPr lang="ru-RU" sz="2600" b="1" dirty="0">
              <a:solidFill>
                <a:srgbClr val="C00000"/>
              </a:solidFill>
              <a:latin typeface="+mn-lt"/>
            </a:endParaRPr>
          </a:p>
        </p:txBody>
      </p:sp>
      <p:sp>
        <p:nvSpPr>
          <p:cNvPr id="22" name="Овал 21"/>
          <p:cNvSpPr/>
          <p:nvPr/>
        </p:nvSpPr>
        <p:spPr>
          <a:xfrm flipV="1">
            <a:off x="1571604" y="1857364"/>
            <a:ext cx="6000792" cy="1428760"/>
          </a:xfrm>
          <a:prstGeom prst="ellipse">
            <a:avLst/>
          </a:prstGeom>
          <a:solidFill>
            <a:schemeClr val="accent6">
              <a:lumMod val="60000"/>
              <a:lumOff val="40000"/>
              <a:alpha val="64000"/>
            </a:schemeClr>
          </a:solidFill>
          <a:ln>
            <a:solidFill>
              <a:schemeClr val="accent6">
                <a:lumMod val="60000"/>
                <a:lumOff val="40000"/>
              </a:schemeClr>
            </a:solidFill>
          </a:ln>
          <a:effectLst>
            <a:outerShdw blurRad="50800" dist="127000" dir="2880000" algn="tl" rotWithShape="0">
              <a:srgbClr val="C9937D">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a:solidFill>
                <a:srgbClr val="C00000"/>
              </a:solidFill>
            </a:endParaRPr>
          </a:p>
        </p:txBody>
      </p:sp>
      <p:sp>
        <p:nvSpPr>
          <p:cNvPr id="23" name="Скругленный прямоугольник 22"/>
          <p:cNvSpPr>
            <a:spLocks noChangeAspect="1"/>
          </p:cNvSpPr>
          <p:nvPr/>
        </p:nvSpPr>
        <p:spPr>
          <a:xfrm>
            <a:off x="457171" y="4143380"/>
            <a:ext cx="2828945" cy="2357454"/>
          </a:xfrm>
          <a:prstGeom prst="roundRect">
            <a:avLst/>
          </a:prstGeom>
          <a:solidFill>
            <a:srgbClr val="FEAB94">
              <a:alpha val="64000"/>
            </a:srgb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2">
                    <a:lumMod val="75000"/>
                  </a:schemeClr>
                </a:solidFill>
              </a:rPr>
              <a:t>Максимально выполнит условия ПП РФ №</a:t>
            </a:r>
            <a:r>
              <a:rPr lang="ru-RU" sz="1600" dirty="0" smtClean="0">
                <a:solidFill>
                  <a:schemeClr val="tx2">
                    <a:lumMod val="75000"/>
                  </a:schemeClr>
                </a:solidFill>
                <a:latin typeface="Times New Roman" pitchFamily="18" charset="0"/>
                <a:cs typeface="Times New Roman" pitchFamily="18" charset="0"/>
              </a:rPr>
              <a:t>636</a:t>
            </a:r>
            <a:r>
              <a:rPr lang="ru-RU" sz="1600" dirty="0" smtClean="0">
                <a:solidFill>
                  <a:schemeClr val="tx2">
                    <a:lumMod val="75000"/>
                  </a:schemeClr>
                </a:solidFill>
              </a:rPr>
              <a:t> о снижении объёмов потребления, не ухудшая требования СанПиН</a:t>
            </a:r>
            <a:endParaRPr lang="ru-RU" sz="1600" dirty="0">
              <a:solidFill>
                <a:schemeClr val="tx2">
                  <a:lumMod val="75000"/>
                </a:schemeClr>
              </a:solidFill>
            </a:endParaRPr>
          </a:p>
        </p:txBody>
      </p:sp>
      <p:sp>
        <p:nvSpPr>
          <p:cNvPr id="25" name="Скругленный прямоугольник 24"/>
          <p:cNvSpPr/>
          <p:nvPr/>
        </p:nvSpPr>
        <p:spPr>
          <a:xfrm>
            <a:off x="3643306" y="4607726"/>
            <a:ext cx="1857388" cy="1701593"/>
          </a:xfrm>
          <a:prstGeom prst="roundRect">
            <a:avLst/>
          </a:prstGeom>
          <a:solidFill>
            <a:srgbClr val="FEAB94">
              <a:alpha val="64000"/>
            </a:srgb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lumMod val="75000"/>
                  </a:schemeClr>
                </a:solidFill>
              </a:rPr>
              <a:t>Обеспечит наибольший процент отчисления заказчику сэкономленных средств</a:t>
            </a:r>
            <a:endParaRPr lang="ru-RU" sz="1400" dirty="0">
              <a:solidFill>
                <a:schemeClr val="tx2">
                  <a:lumMod val="75000"/>
                </a:schemeClr>
              </a:solidFill>
            </a:endParaRPr>
          </a:p>
        </p:txBody>
      </p:sp>
      <p:sp>
        <p:nvSpPr>
          <p:cNvPr id="27" name="Скругленный прямоугольник 26"/>
          <p:cNvSpPr>
            <a:spLocks noChangeAspect="1"/>
          </p:cNvSpPr>
          <p:nvPr/>
        </p:nvSpPr>
        <p:spPr>
          <a:xfrm>
            <a:off x="5796136" y="4143380"/>
            <a:ext cx="3240360" cy="2237948"/>
          </a:xfrm>
          <a:prstGeom prst="roundRect">
            <a:avLst/>
          </a:prstGeom>
          <a:solidFill>
            <a:srgbClr val="FEAB94">
              <a:alpha val="64000"/>
            </a:srgbClr>
          </a:solidFill>
          <a:ln>
            <a:solidFill>
              <a:srgbClr val="F08A6A"/>
            </a:solidFill>
          </a:ln>
          <a:effectLst>
            <a:outerShdw blurRad="50800" dist="127000" dir="2880000" algn="tl" rotWithShape="0">
              <a:srgbClr val="FF0505">
                <a:alpha val="40000"/>
              </a:srgbClr>
            </a:outerShdw>
          </a:effectLst>
          <a:scene3d>
            <a:camera prst="orthographicFront"/>
            <a:lightRig rig="threePt" dir="t"/>
          </a:scene3d>
          <a:sp3d prstMaterial="flat">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2">
                    <a:lumMod val="75000"/>
                  </a:schemeClr>
                </a:solidFill>
              </a:rPr>
              <a:t>Представит текст ЭСД(К), в котором окажутся лучшие условия ЭСД(К):</a:t>
            </a:r>
          </a:p>
          <a:p>
            <a:pPr marL="90488" indent="-90488"/>
            <a:r>
              <a:rPr lang="ru-RU" sz="1400" dirty="0" smtClean="0">
                <a:solidFill>
                  <a:schemeClr val="tx2">
                    <a:lumMod val="75000"/>
                  </a:schemeClr>
                </a:solidFill>
              </a:rPr>
              <a:t>• по исполнению функций поставки ресурсов (существенные условия);</a:t>
            </a:r>
          </a:p>
          <a:p>
            <a:pPr marL="90488" indent="-90488"/>
            <a:r>
              <a:rPr lang="ru-RU" sz="1400" dirty="0" smtClean="0">
                <a:solidFill>
                  <a:schemeClr val="tx2">
                    <a:lumMod val="75000"/>
                  </a:schemeClr>
                </a:solidFill>
              </a:rPr>
              <a:t>• по срокам окупаемости;</a:t>
            </a:r>
          </a:p>
          <a:p>
            <a:pPr marL="90488" indent="-90488"/>
            <a:r>
              <a:rPr lang="ru-RU" sz="1400" dirty="0" smtClean="0">
                <a:solidFill>
                  <a:schemeClr val="tx2">
                    <a:lumMod val="75000"/>
                  </a:schemeClr>
                </a:solidFill>
              </a:rPr>
              <a:t>• по наивысшей расчётной </a:t>
            </a:r>
            <a:r>
              <a:rPr lang="ru-RU" sz="1400" dirty="0" err="1" smtClean="0">
                <a:solidFill>
                  <a:schemeClr val="tx2">
                    <a:lumMod val="75000"/>
                  </a:schemeClr>
                </a:solidFill>
              </a:rPr>
              <a:t>эффек-тивности</a:t>
            </a:r>
            <a:r>
              <a:rPr lang="ru-RU" sz="1400" dirty="0" smtClean="0">
                <a:solidFill>
                  <a:schemeClr val="tx2">
                    <a:lumMod val="75000"/>
                  </a:schemeClr>
                </a:solidFill>
              </a:rPr>
              <a:t> инвестируемых средств. </a:t>
            </a:r>
            <a:endParaRPr lang="ru-RU" sz="1400" dirty="0">
              <a:solidFill>
                <a:schemeClr val="tx2">
                  <a:lumMod val="75000"/>
                </a:schemeClr>
              </a:solidFill>
            </a:endParaRPr>
          </a:p>
        </p:txBody>
      </p:sp>
      <p:sp>
        <p:nvSpPr>
          <p:cNvPr id="28" name="Прямоугольник 27"/>
          <p:cNvSpPr/>
          <p:nvPr/>
        </p:nvSpPr>
        <p:spPr>
          <a:xfrm>
            <a:off x="2157239" y="1962685"/>
            <a:ext cx="5072082" cy="1323439"/>
          </a:xfrm>
          <a:prstGeom prst="rect">
            <a:avLst/>
          </a:prstGeom>
        </p:spPr>
        <p:txBody>
          <a:bodyPr wrap="square">
            <a:spAutoFit/>
          </a:bodyPr>
          <a:lstStyle/>
          <a:p>
            <a:pPr algn="ctr"/>
            <a:r>
              <a:rPr lang="ru-RU" sz="2000" dirty="0" smtClean="0">
                <a:solidFill>
                  <a:schemeClr val="tx2">
                    <a:lumMod val="75000"/>
                  </a:schemeClr>
                </a:solidFill>
              </a:rPr>
              <a:t>Выигрывает участник, который предложил  максимальное снижение годовой стоимости потребляемых ресурсов</a:t>
            </a:r>
            <a:endParaRPr lang="ru-RU" sz="2000" dirty="0">
              <a:solidFill>
                <a:schemeClr val="tx2">
                  <a:lumMod val="75000"/>
                </a:schemeClr>
              </a:solidFill>
            </a:endParaRPr>
          </a:p>
        </p:txBody>
      </p:sp>
      <p:sp>
        <p:nvSpPr>
          <p:cNvPr id="29" name="Штриховая стрелка вправо 28"/>
          <p:cNvSpPr/>
          <p:nvPr/>
        </p:nvSpPr>
        <p:spPr>
          <a:xfrm rot="5400000">
            <a:off x="4071934" y="3464719"/>
            <a:ext cx="1000132" cy="1071570"/>
          </a:xfrm>
          <a:prstGeom prst="stripedRightArrow">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ru-RU" sz="1400" dirty="0">
              <a:solidFill>
                <a:schemeClr val="tx2">
                  <a:lumMod val="75000"/>
                </a:schemeClr>
              </a:solidFill>
            </a:endParaRPr>
          </a:p>
        </p:txBody>
      </p:sp>
      <p:sp>
        <p:nvSpPr>
          <p:cNvPr id="30" name="Штриховая стрелка вправо 29"/>
          <p:cNvSpPr/>
          <p:nvPr/>
        </p:nvSpPr>
        <p:spPr>
          <a:xfrm rot="3194617">
            <a:off x="6657832" y="3114416"/>
            <a:ext cx="1000132" cy="1071570"/>
          </a:xfrm>
          <a:prstGeom prst="stripedRightArrow">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ru-RU" sz="1400" dirty="0">
              <a:solidFill>
                <a:schemeClr val="tx2">
                  <a:lumMod val="75000"/>
                </a:schemeClr>
              </a:solidFill>
            </a:endParaRPr>
          </a:p>
        </p:txBody>
      </p:sp>
      <p:sp>
        <p:nvSpPr>
          <p:cNvPr id="31" name="Штриховая стрелка вправо 30"/>
          <p:cNvSpPr/>
          <p:nvPr/>
        </p:nvSpPr>
        <p:spPr>
          <a:xfrm rot="18405383" flipH="1">
            <a:off x="1657173" y="3114417"/>
            <a:ext cx="1000132" cy="1071570"/>
          </a:xfrm>
          <a:prstGeom prst="stripedRightArrow">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ru-RU" sz="1400" dirty="0">
              <a:solidFill>
                <a:schemeClr val="tx2">
                  <a:lumMod val="75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3068</TotalTime>
  <Words>1403</Words>
  <Application>Microsoft Office PowerPoint</Application>
  <PresentationFormat>Экран (4:3)</PresentationFormat>
  <Paragraphs>142</Paragraphs>
  <Slides>12</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Поток</vt:lpstr>
      <vt:lpstr>Презентация PowerPoint</vt:lpstr>
      <vt:lpstr>Презентация PowerPoint</vt:lpstr>
      <vt:lpstr>Презентация PowerPoint</vt:lpstr>
      <vt:lpstr>Структура  финансовых источников покрытия затрат на реализацию энергоэффективных мероприятий (по материалам  заседаний гос. комиссии по модернизации экономики, а также по данным разработанных муниципальных и региональных программ энергосбережения)</vt:lpstr>
      <vt:lpstr>Раскрытие существенных  условий ЭСД(К)</vt:lpstr>
      <vt:lpstr>Презентация PowerPoint</vt:lpstr>
      <vt:lpstr>Презентация PowerPoint</vt:lpstr>
      <vt:lpstr>Презентация PowerPoint</vt:lpstr>
      <vt:lpstr>Презентация PowerPoint</vt:lpstr>
      <vt:lpstr>Правовое обоснование совмещения Исполнителем функций Поставщика при «активной» форме ЭСД(К)</vt:lpstr>
      <vt:lpstr>Порядок действий, необходимых для заключения «активной» формы ЭСД(К)</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НАЛОГОВЫЙ АУДИТ В МЕХАНИЗМЕ ОБЕСПЕЧЕНИЯ ФИНАНСОВОЙ УСТОЙЧИВОСТИ ОРГАНИЗАЦИИ</dc:title>
  <dc:creator>Татьяна</dc:creator>
  <cp:lastModifiedBy>Шингаров</cp:lastModifiedBy>
  <cp:revision>380</cp:revision>
  <dcterms:created xsi:type="dcterms:W3CDTF">2010-12-11T14:06:27Z</dcterms:created>
  <dcterms:modified xsi:type="dcterms:W3CDTF">2011-05-25T11:16:08Z</dcterms:modified>
</cp:coreProperties>
</file>